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notesSlides/notesSlide1.xml" ContentType="application/vnd.openxmlformats-officedocument.presentationml.notesSlide+xml"/>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jpeg" ContentType="image/jpeg"/>
  <Override PartName="/ppt/media/image6.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1pPr>
    <a:lvl2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2pPr>
    <a:lvl3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3pPr>
    <a:lvl4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4pPr>
    <a:lvl5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5pPr>
    <a:lvl6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6pPr>
    <a:lvl7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7pPr>
    <a:lvl8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8pPr>
    <a:lvl9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Col>
    <a:lastRow>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Row>
  </a:tblStyle>
  <a:tblStyle styleId="{C7B018BB-80A7-4F77-B60F-C8B233D01FF8}"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3A39E5"/>
        </a:fontRef>
        <a:srgbClr val="3A39E5"/>
      </a:tcTxStyle>
      <a:tcStyle>
        <a:tcBdr>
          <a:left>
            <a:ln w="12700" cap="flat">
              <a:solidFill>
                <a:srgbClr val="525760"/>
              </a:solidFill>
              <a:prstDash val="solid"/>
              <a:miter lim="400000"/>
            </a:ln>
          </a:left>
          <a:right>
            <a:ln w="38100" cap="flat">
              <a:solidFill>
                <a:schemeClr val="accent1"/>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noFill/>
              <a:miter lim="400000"/>
            </a:ln>
          </a:top>
          <a:bottom>
            <a:ln w="12700" cap="flat">
              <a:solidFill>
                <a:srgbClr val="525760"/>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25760"/>
              </a:solidFill>
              <a:prstDash val="solid"/>
              <a:miter lim="400000"/>
            </a:ln>
          </a:top>
          <a:bottom>
            <a:ln w="12700" cap="flat">
              <a:solidFill>
                <a:srgbClr val="5458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1"/>
          </a:solidFill>
        </a:fill>
      </a:tcStyle>
    </a:firstRow>
  </a:tblStyle>
  <a:tblStyle styleId="{EEE7283C-3CF3-47DC-8721-378D4A62B228}"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EAEAEA"/>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606060"/>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chemeClr val="accent4"/>
          </a:solid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rgbClr val="54585E"/>
              </a:solidFill>
              <a:prstDash val="solid"/>
              <a:miter lim="400000"/>
            </a:ln>
          </a:top>
          <a:bottom>
            <a:ln w="12700" cap="flat">
              <a:solidFill>
                <a:srgbClr val="606060"/>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ff" i="off">
        <a:font>
          <a:latin typeface="Founders Grotesk Medium"/>
          <a:ea typeface="Founders Grotesk Medium"/>
          <a:cs typeface="Founders Grotes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606060"/>
              </a:solidFill>
              <a:prstDash val="solid"/>
              <a:miter lim="400000"/>
            </a:ln>
          </a:top>
          <a:bottom>
            <a:ln w="12700" cap="flat">
              <a:solidFill>
                <a:srgbClr val="5458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2">
              <a:hueOff val="45357"/>
              <a:satOff val="2412"/>
              <a:lumOff val="-28753"/>
            </a:schemeClr>
          </a:solidFill>
        </a:fill>
      </a:tcStyle>
    </a:firstRow>
  </a:tblStyle>
  <a:tblStyle styleId="{CF821DB8-F4EB-4A41-A1BA-3FCAFE7338EE}" styleName="">
    <a:tblBg/>
    <a:wholeTbl>
      <a:tcTxStyle b="off" i="off">
        <a:font>
          <a:latin typeface="Founders Grotesk"/>
          <a:ea typeface="Founders Grotesk"/>
          <a:cs typeface="Founders Grotesk"/>
        </a:font>
        <a:srgbClr val="53585F"/>
      </a:tcTxStyle>
      <a:tcStyle>
        <a:tcBdr>
          <a:left>
            <a:ln w="12700" cap="flat">
              <a:solidFill>
                <a:srgbClr val="545A62"/>
              </a:solidFill>
              <a:prstDash val="solid"/>
              <a:miter lim="400000"/>
            </a:ln>
          </a:left>
          <a:right>
            <a:ln w="12700" cap="flat">
              <a:solidFill>
                <a:srgbClr val="545A62"/>
              </a:solidFill>
              <a:prstDash val="solid"/>
              <a:miter lim="400000"/>
            </a:ln>
          </a:right>
          <a:top>
            <a:ln w="12700" cap="flat">
              <a:solidFill>
                <a:srgbClr val="545A62"/>
              </a:solidFill>
              <a:prstDash val="solid"/>
              <a:miter lim="400000"/>
            </a:ln>
          </a:top>
          <a:bottom>
            <a:ln w="12700" cap="flat">
              <a:solidFill>
                <a:srgbClr val="545A62"/>
              </a:solidFill>
              <a:prstDash val="solid"/>
              <a:miter lim="400000"/>
            </a:ln>
          </a:bottom>
          <a:insideH>
            <a:ln w="12700" cap="flat">
              <a:solidFill>
                <a:srgbClr val="545A62"/>
              </a:solidFill>
              <a:prstDash val="solid"/>
              <a:miter lim="400000"/>
            </a:ln>
          </a:insideH>
          <a:insideV>
            <a:ln w="12700" cap="flat">
              <a:solidFill>
                <a:srgbClr val="545A62"/>
              </a:solidFill>
              <a:prstDash val="solid"/>
              <a:miter lim="400000"/>
            </a:ln>
          </a:insideV>
        </a:tcBdr>
        <a:fill>
          <a:noFill/>
        </a:fill>
      </a:tcStyle>
    </a:wholeTbl>
    <a:band2H>
      <a:tcTxStyle b="def" i="def"/>
      <a:tcStyle>
        <a:tcBdr/>
        <a:fill>
          <a:solidFill>
            <a:srgbClr val="E9FAFF"/>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5D5D5D"/>
              </a:solidFill>
              <a:prstDash val="solid"/>
              <a:miter lim="400000"/>
            </a:ln>
          </a:left>
          <a:right>
            <a:ln w="12700" cap="flat">
              <a:solidFill>
                <a:srgbClr val="545A62"/>
              </a:solidFill>
              <a:prstDash val="solid"/>
              <a:miter lim="400000"/>
            </a:ln>
          </a:right>
          <a:top>
            <a:ln w="12700" cap="flat">
              <a:solidFill>
                <a:srgbClr val="555A61"/>
              </a:solidFill>
              <a:prstDash val="solid"/>
              <a:miter lim="400000"/>
            </a:ln>
          </a:top>
          <a:bottom>
            <a:ln w="12700" cap="flat">
              <a:solidFill>
                <a:srgbClr val="555A61"/>
              </a:solidFill>
              <a:prstDash val="solid"/>
              <a:miter lim="400000"/>
            </a:ln>
          </a:bottom>
          <a:insideH>
            <a:ln w="12700" cap="flat">
              <a:solidFill>
                <a:srgbClr val="555A61"/>
              </a:solidFill>
              <a:prstDash val="solid"/>
              <a:miter lim="400000"/>
            </a:ln>
          </a:insideH>
          <a:insideV>
            <a:ln w="12700" cap="flat">
              <a:solidFill>
                <a:srgbClr val="555A61"/>
              </a:solidFill>
              <a:prstDash val="solid"/>
              <a:miter lim="400000"/>
            </a:ln>
          </a:insideV>
        </a:tcBdr>
        <a:fill>
          <a:solidFill>
            <a:schemeClr val="accent2">
              <a:hueOff val="-527787"/>
              <a:satOff val="-26837"/>
              <a:lumOff val="15324"/>
            </a:schemeClr>
          </a:solidFill>
        </a:fill>
      </a:tcStyle>
    </a:firstCol>
    <a:lastRow>
      <a:tcTxStyle b="off" i="off">
        <a:font>
          <a:latin typeface="Founders Grotesk"/>
          <a:ea typeface="Founders Grotesk"/>
          <a:cs typeface="Founders Grotesk"/>
        </a:font>
        <a:srgbClr val="53585F"/>
      </a:tcTxStyle>
      <a:tcStyle>
        <a:tcBdr>
          <a:left>
            <a:ln w="12700" cap="flat">
              <a:solidFill>
                <a:srgbClr val="545A62"/>
              </a:solidFill>
              <a:prstDash val="solid"/>
              <a:miter lim="400000"/>
            </a:ln>
          </a:left>
          <a:right>
            <a:ln w="12700" cap="flat">
              <a:solidFill>
                <a:srgbClr val="545A62"/>
              </a:solidFill>
              <a:prstDash val="solid"/>
              <a:miter lim="400000"/>
            </a:ln>
          </a:right>
          <a:top>
            <a:ln w="38100" cap="flat">
              <a:solidFill>
                <a:srgbClr val="545A62"/>
              </a:solidFill>
              <a:prstDash val="solid"/>
              <a:miter lim="400000"/>
            </a:ln>
          </a:top>
          <a:bottom>
            <a:ln w="12700" cap="flat">
              <a:solidFill>
                <a:srgbClr val="5D5D5D"/>
              </a:solidFill>
              <a:prstDash val="solid"/>
              <a:miter lim="400000"/>
            </a:ln>
          </a:bottom>
          <a:insideH>
            <a:ln w="12700" cap="flat">
              <a:solidFill>
                <a:srgbClr val="545A62"/>
              </a:solidFill>
              <a:prstDash val="solid"/>
              <a:miter lim="400000"/>
            </a:ln>
          </a:insideH>
          <a:insideV>
            <a:ln w="12700" cap="flat">
              <a:solidFill>
                <a:srgbClr val="545A62"/>
              </a:solidFill>
              <a:prstDash val="solid"/>
              <a:miter lim="400000"/>
            </a:ln>
          </a:insideV>
        </a:tcBdr>
        <a:fill>
          <a:noFill/>
        </a:fill>
      </a:tcStyle>
    </a:lastRow>
    <a:firstRow>
      <a:tcTxStyle b="off" i="off">
        <a:font>
          <a:latin typeface="Founders Grotesk Medium"/>
          <a:ea typeface="Founders Grotesk Medium"/>
          <a:cs typeface="Founders Grotesk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1">
              <a:hueOff val="-1238625"/>
              <a:satOff val="-6134"/>
              <a:lumOff val="8689"/>
            </a:schemeClr>
          </a:solidFill>
        </a:fill>
      </a:tcStyle>
    </a:firstRow>
  </a:tblStyle>
  <a:tblStyle styleId="{33BA23B1-9221-436E-865A-0063620EA4FD}"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F6F4E4"/>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53585F"/>
              </a:solidFill>
              <a:prstDash val="solid"/>
              <a:miter lim="400000"/>
            </a:ln>
          </a:left>
          <a:right>
            <a:ln w="381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chemeClr val="accent5">
              <a:hueOff val="503731"/>
              <a:lumOff val="7092"/>
            </a:schemeClr>
          </a:solid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rgbClr val="54585E"/>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ff" i="off">
        <a:font>
          <a:latin typeface="Founders Grotesk Medium"/>
          <a:ea typeface="Founders Grotesk Medium"/>
          <a:cs typeface="Founders Grotesk Medium"/>
        </a:font>
        <a:srgbClr val="53575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4585E"/>
              </a:solidFill>
              <a:prstDash val="solid"/>
              <a:miter lim="400000"/>
            </a:ln>
          </a:insideH>
          <a:insideV>
            <a:ln w="12700" cap="flat">
              <a:solidFill>
                <a:srgbClr val="606060"/>
              </a:solidFill>
              <a:prstDash val="solid"/>
              <a:miter lim="400000"/>
            </a:ln>
          </a:insideV>
        </a:tcBdr>
        <a:fill>
          <a:solidFill>
            <a:schemeClr val="accent5"/>
          </a:solidFill>
        </a:fill>
      </a:tcStyle>
    </a:firstRow>
  </a:tblStyle>
  <a:tblStyle styleId="{2708684C-4D16-4618-839F-0558EEFCDFE6}" styleName="">
    <a:tblBg/>
    <a:wholeTbl>
      <a:tcTxStyle b="off" i="off">
        <a:font>
          <a:latin typeface="Founders Grotesk"/>
          <a:ea typeface="Founders Grotesk"/>
          <a:cs typeface="Founders Grotesk"/>
        </a:font>
        <a:srgbClr val="53585F"/>
      </a:tcTxStyle>
      <a:tcStyle>
        <a:tcBdr>
          <a:left>
            <a:ln w="12700" cap="flat">
              <a:solidFill>
                <a:srgbClr val="A8A8A8"/>
              </a:solidFill>
              <a:prstDash val="solid"/>
              <a:miter lim="400000"/>
            </a:ln>
          </a:left>
          <a:right>
            <a:ln w="12700" cap="flat">
              <a:solidFill>
                <a:srgbClr val="A8A8A8"/>
              </a:solidFill>
              <a:prstDash val="solid"/>
              <a:miter lim="400000"/>
            </a:ln>
          </a:right>
          <a:top>
            <a:ln w="12700" cap="flat">
              <a:solidFill>
                <a:srgbClr val="A8A8A8"/>
              </a:solidFill>
              <a:prstDash val="solid"/>
              <a:miter lim="400000"/>
            </a:ln>
          </a:top>
          <a:bottom>
            <a:ln w="12700" cap="flat">
              <a:solidFill>
                <a:srgbClr val="A8A8A8"/>
              </a:solidFill>
              <a:prstDash val="solid"/>
              <a:miter lim="400000"/>
            </a:ln>
          </a:bottom>
          <a:insideH>
            <a:ln w="12700" cap="flat">
              <a:solidFill>
                <a:srgbClr val="A8A8A8"/>
              </a:solidFill>
              <a:prstDash val="solid"/>
              <a:miter lim="400000"/>
            </a:ln>
          </a:insideH>
          <a:insideV>
            <a:ln w="12700" cap="flat">
              <a:solidFill>
                <a:srgbClr val="A8A8A8"/>
              </a:solidFill>
              <a:prstDash val="solid"/>
              <a:miter lim="400000"/>
            </a:ln>
          </a:insideV>
        </a:tcBdr>
        <a:fill>
          <a:noFill/>
        </a:fill>
      </a:tcStyle>
    </a:wholeTbl>
    <a:band2H>
      <a:tcTxStyle b="def" i="def"/>
      <a:tcStyle>
        <a:tcBdr/>
        <a:fill>
          <a:solidFill>
            <a:srgbClr val="DCDEE0"/>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5666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A6AA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EBEB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6AAA9"/>
              </a:solidFill>
              <a:prstDash val="solid"/>
              <a:miter lim="400000"/>
            </a:ln>
          </a:top>
          <a:bottom>
            <a:ln w="38100" cap="flat">
              <a:solidFill>
                <a:srgbClr val="656667"/>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A8A8A9"/>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4" name="Shape 194"/>
          <p:cNvSpPr/>
          <p:nvPr>
            <p:ph type="sldImg"/>
          </p:nvPr>
        </p:nvSpPr>
        <p:spPr>
          <a:xfrm>
            <a:off x="1143000" y="685800"/>
            <a:ext cx="4572000" cy="3429000"/>
          </a:xfrm>
          <a:prstGeom prst="rect">
            <a:avLst/>
          </a:prstGeom>
        </p:spPr>
        <p:txBody>
          <a:bodyPr/>
          <a:lstStyle/>
          <a:p>
            <a:pPr/>
          </a:p>
        </p:txBody>
      </p:sp>
      <p:sp>
        <p:nvSpPr>
          <p:cNvPr id="195" name="Shape 19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lvl1pPr marL="392490" indent="-392490">
              <a:buSzPct val="100000"/>
              <a:buAutoNum type="alphaUcPeriod" startAt="1"/>
            </a:lvl1pPr>
            <a:lvl2pPr marL="1141790" indent="-392490">
              <a:buSzPct val="100000"/>
              <a:buAutoNum type="alphaUcPeriod" startAt="1"/>
            </a:lvl2pPr>
          </a:lstStyle>
          <a:p>
            <a:pPr/>
            <a:r>
              <a:t>Para llegar a un entendimiento apropriado de los pactos biblicos, vamos a tomarnos un paso hacia atras y tratar de mirar este tema de una manera fresca. (aveces es necesario para entender la figura) • </a:t>
            </a:r>
          </a:p>
          <a:p>
            <a:pPr lvl="1"/>
            <a:r>
              <a:t>Aunque tenemos fuentes externas (diccionarios, acheologia, lexicones, datos historicos) que pueden ayudarnos a entender mejor, no iremos a esas fuentes al principio.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5)Meaning of the words for covenant</a:t>
            </a:r>
          </a:p>
          <a:p>
            <a:pPr/>
            <a:r>
              <a:t>a)The Hebrew term beriyth for "covenant" is from a root with the sense of "cutting", because pacts or covenants were made by passing between cut pieces of flesh of the victim of an animal sacrifice. - Wikipedia</a:t>
            </a:r>
          </a:p>
          <a:p>
            <a:pPr/>
            <a:r>
              <a:t>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p>
          <a:p>
            <a:pPr/>
          </a:p>
          <a:p>
            <a:pPr/>
            <a:r>
              <a:t>Basando entonces en el uso de la palabra en la Biblia, viendo los usos diferentes de la palabra y el significado en el idioma original,  podemos definir que un pacto es un arreglo o un acuerdo vinculante entre dos partes que desean establecer una relación de confianza. La naturaleza de un pacto es definido por el pacto. Usualmente son solemnes, no quebrantables y sin fecha de vencimiento.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Fundación para todos los pactos unilaterales de Dios con Israel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Fundación para todos los pactos unilaterales de Dios con Israel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El monte Gerizim (la bendicion) y el monte Ebal (la maldicion)  “He aquí yo pongo hoy delante de vosotros la bendición y la maldición… Y cuando Jehová tu Dios te haya introducido en la tierra a la cual vas para tomarla, pondrás la bendición sobre el monte Gerizim, y la maldición sobre el monte Ebal” Deuteronomio 11:26-29</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“Sucederá que cuando hubieren venido sobre ti todas estas cosas, la bendición y la maldición que he puesto delante de ti, y te arrepintieres en medio de todas las naciones adonde te hubiere arrojado Jehová tu Dios, y te convirtieres a Jehová tu Dios, y obedecieres a su voz conforme a todo lo que yo te mando hoy, tú y tus hijos, con todo tu corazón y con toda tu alma, entonces Jehová hará volver a tus cautivos, y tendrá misericordia de ti, y volverá a recogerte de entre todos los pueblos adonde te hubiere esparcido Jehová tu Dios.  Aun cuando tus desterrados estuvieren en las partes más lejanas que hay debajo del cielo, de allí te recogerá Jehová tu Dios, y de allá te tomará;</a:t>
            </a:r>
            <a:r>
              <a:rPr b="1" baseline="30000"/>
              <a:t> </a:t>
            </a:r>
            <a:r>
              <a:t>y te hará volver Jehová tu Dios a la tierra que heredaron tus padres, y será tuya; y te hará bien, y te multiplicará más que a tus padres. Y circuncidará Jehová tu Dios tu corazón, y el corazón de tu descendencia, para que ames a Jehová tu Dios con todo tu corazón y con toda tu alma, a fin de que vivas.  Y pondrá Jehová tu Dios todas estas maldiciones sobre tus enemigos, y sobre tus aborrecedores que te persiguieron.  Y tú volverás, y oirás la voz de Jehová, y pondrás por obra todos sus mandamientos que yo te ordeno hoy” Deuteronomio 30:1-8</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a:t>
            </a:r>
            <a:r>
              <a:rPr>
                <a:latin typeface="Helvetica Neue"/>
                <a:ea typeface="Helvetica Neue"/>
                <a:cs typeface="Helvetica Neue"/>
                <a:sym typeface="Helvetica Neue"/>
              </a:rPr>
              <a:t>Antes yo tendré memoria de mi pacto que concerté contigo en los días de tu juventud, y estableceré contigo un pacto sempiterno</a:t>
            </a:r>
            <a:r>
              <a:t>” Ezequiel 16:60</a:t>
            </a:r>
          </a:p>
          <a:p>
            <a:pPr defTabSz="914400">
              <a:lnSpc>
                <a:spcPct val="100000"/>
              </a:lnSpc>
              <a:defRPr sz="1200">
                <a:latin typeface="Calibri"/>
                <a:ea typeface="Calibri"/>
                <a:cs typeface="Calibri"/>
                <a:sym typeface="Calibri"/>
              </a:defRPr>
            </a:pPr>
          </a:p>
          <a:p>
            <a:pPr lvl="4" indent="0" defTabSz="914400">
              <a:lnSpc>
                <a:spcPct val="100000"/>
              </a:lnSpc>
              <a:defRPr sz="1200">
                <a:latin typeface="Calibri"/>
                <a:ea typeface="Calibri"/>
                <a:cs typeface="Calibri"/>
                <a:sym typeface="Calibri"/>
              </a:defRPr>
            </a:pPr>
            <a:r>
              <a:t>“</a:t>
            </a:r>
            <a:r>
              <a:rPr>
                <a:latin typeface="Helvetica Neue"/>
                <a:ea typeface="Helvetica Neue"/>
                <a:cs typeface="Helvetica Neue"/>
                <a:sym typeface="Helvetica Neue"/>
              </a:rPr>
              <a:t>En aquel día hizo Jehová un pacto con Abram, diciendo: A tu descendencia daré esta tierra, desde el río de Egipto hasta el río grande, el río Eufrates</a:t>
            </a:r>
            <a:r>
              <a:t>” </a:t>
            </a:r>
            <a:r>
              <a:rPr sz="6400"/>
              <a:t>Génesis 15:18</a:t>
            </a:r>
            <a:endParaRPr sz="6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p>
            <a:pPr marL="342900" indent="-342900" defTabSz="914400">
              <a:lnSpc>
                <a:spcPct val="115000"/>
              </a:lnSpc>
              <a:buSzPct val="100000"/>
              <a:buChar char="▪"/>
              <a:defRPr sz="1200">
                <a:latin typeface="Calibri"/>
                <a:ea typeface="Calibri"/>
                <a:cs typeface="Calibri"/>
                <a:sym typeface="Calibri"/>
              </a:defRPr>
            </a:pPr>
            <a:r>
              <a:t>Predice el perdón de Israel </a:t>
            </a:r>
            <a:r>
              <a:rPr i="1"/>
              <a:t>Jer. 31:34.</a:t>
            </a:r>
            <a:endParaRPr i="1"/>
          </a:p>
          <a:p>
            <a:pPr indent="125729" defTabSz="914400">
              <a:lnSpc>
                <a:spcPct val="115000"/>
              </a:lnSpc>
              <a:defRPr b="1" i="1" sz="1200">
                <a:latin typeface="Calibri"/>
                <a:ea typeface="Calibri"/>
                <a:cs typeface="Calibri"/>
                <a:sym typeface="Calibri"/>
              </a:defRPr>
            </a:pPr>
            <a:r>
              <a:t> </a:t>
            </a:r>
          </a:p>
          <a:p>
            <a:pPr marL="342900" indent="-342900" defTabSz="914400">
              <a:lnSpc>
                <a:spcPct val="115000"/>
              </a:lnSpc>
              <a:buSzPct val="100000"/>
              <a:buChar char="▪"/>
              <a:defRPr sz="1200">
                <a:latin typeface="Calibri"/>
                <a:ea typeface="Calibri"/>
                <a:cs typeface="Calibri"/>
                <a:sym typeface="Calibri"/>
              </a:defRPr>
            </a:pPr>
            <a:r>
              <a:t>Garantiza la regeneración de Israel, que es la base para el Reino Mesiánico </a:t>
            </a:r>
            <a:r>
              <a:rPr i="1"/>
              <a:t>Jer. 31: 31-34; Isa. 55:3; 59:21; 61: 8; Ez. 16: 60-62; 36: 24-28; 37:26-27.</a:t>
            </a:r>
            <a:endParaRPr i="1"/>
          </a:p>
          <a:p>
            <a:pPr indent="457200" defTabSz="914400">
              <a:lnSpc>
                <a:spcPct val="115000"/>
              </a:lnSpc>
              <a:defRPr i="1" sz="1200">
                <a:latin typeface="Calibri"/>
                <a:ea typeface="Calibri"/>
                <a:cs typeface="Calibri"/>
                <a:sym typeface="Calibri"/>
              </a:defRPr>
            </a:pPr>
            <a:r>
              <a:t> </a:t>
            </a:r>
          </a:p>
          <a:p>
            <a:pPr marL="342900" indent="-342900" defTabSz="914400">
              <a:lnSpc>
                <a:spcPct val="115000"/>
              </a:lnSpc>
              <a:buSzPct val="100000"/>
              <a:buChar char="▪"/>
              <a:defRPr sz="1200">
                <a:latin typeface="Calibri"/>
                <a:ea typeface="Calibri"/>
                <a:cs typeface="Calibri"/>
                <a:sym typeface="Calibri"/>
              </a:defRPr>
            </a:pPr>
            <a:r>
              <a:t>Promete que el Espíritu Santo morará en Israel durante el Reino Mesiánico </a:t>
            </a:r>
            <a:r>
              <a:rPr i="1"/>
              <a:t>Ez. 36:26-27.</a:t>
            </a:r>
            <a:endParaRPr i="1"/>
          </a:p>
          <a:p>
            <a:pPr indent="457200" defTabSz="914400">
              <a:lnSpc>
                <a:spcPct val="115000"/>
              </a:lnSpc>
              <a:defRPr i="1" sz="1200">
                <a:latin typeface="Calibri"/>
                <a:ea typeface="Calibri"/>
                <a:cs typeface="Calibri"/>
                <a:sym typeface="Calibri"/>
              </a:defRPr>
            </a:pPr>
            <a:r>
              <a:t> </a:t>
            </a:r>
          </a:p>
          <a:p>
            <a:pPr marL="342900" indent="-342900" defTabSz="914400">
              <a:lnSpc>
                <a:spcPct val="115000"/>
              </a:lnSpc>
              <a:buSzPct val="100000"/>
              <a:buChar char="▪"/>
              <a:defRPr sz="1200">
                <a:latin typeface="Calibri"/>
                <a:ea typeface="Calibri"/>
                <a:cs typeface="Calibri"/>
                <a:sym typeface="Calibri"/>
              </a:defRPr>
            </a:pPr>
            <a:r>
              <a:t>Se cumplirá literalmente a Israel en el Reino Mesiánico; los gentiles en la Era de la Iglesia pueden experimentar la regeneración por la fe en el Mesías </a:t>
            </a:r>
            <a:r>
              <a:rPr i="1"/>
              <a:t>Lc. 22:20; 1 Cor. 11:25.</a:t>
            </a:r>
            <a:endParaRPr i="1"/>
          </a:p>
          <a:p>
            <a:pPr defTabSz="914400">
              <a:lnSpc>
                <a:spcPct val="100000"/>
              </a:lnSpc>
              <a:defRPr sz="1200">
                <a:latin typeface="Calibri"/>
                <a:ea typeface="Calibri"/>
                <a:cs typeface="Calibri"/>
                <a:sym typeface="Calibri"/>
              </a:defRPr>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lvl1pPr marL="392490" indent="-392490">
              <a:buSzPct val="100000"/>
              <a:buAutoNum type="alphaUcPeriod" startAt="1"/>
            </a:lvl1pPr>
            <a:lvl2pPr marL="1141790" indent="-392490">
              <a:buSzPct val="100000"/>
              <a:buAutoNum type="alphaUcPeriod" startAt="1"/>
            </a:lvl2pPr>
          </a:lstStyle>
          <a:p>
            <a:pPr/>
            <a:r>
              <a:t>Para llegar a un entendimiento apropriado de los pactos biblicos, vamos a tomarnos un paso hacia atras y tratar de mirar este tema de una manera fresca. (aveces es necesario para entender la figura) • </a:t>
            </a:r>
          </a:p>
          <a:p>
            <a:pPr lvl="1"/>
            <a:r>
              <a:t>Aunque tenemos fuentes externas (diccionarios, acheologia, lexicones, datos historicos) que pueden ayudarnos a entender mejor, no iremos a esas fuentes al principio.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marL="392490" indent="-392490">
              <a:buSzPct val="100000"/>
              <a:buAutoNum type="arabicPeriod" startAt="1"/>
            </a:pPr>
            <a:r>
              <a:t>• La palabra pacto (BERITH) aparece 281 veces en AT. 27x Gen, 13x Exo, 10x Lev, 5x Num, 27x Deut, 22x Jos, 5x Jue, 14x 1 &amp; 2 Sam, 26x 1 &amp; 2 rey, 30x 1 &amp; 2 Cro, 1x Ezra, 4x Neh, 3x Job, 21x Sal, 1x pro, 12x Isa, 24x in Jer, 18x Eze, 7x Daniel, 5x Oseas, 1x Amos, 1x Abd, 2x Zac and 6x Mal. </a:t>
            </a:r>
          </a:p>
          <a:p>
            <a:pPr/>
            <a:r>
              <a:t>2. • NT (DIATHEKE): 1x Mat, 1x Mar, 2x Luc, 1x Jua 6:45, 2x Hech, 1x Rom, 3x 1 &amp; 2 Cor, 2x Gal, 21x Heb, y 1x Apo. </a:t>
            </a:r>
          </a:p>
          <a:p>
            <a:pPr/>
            <a:r>
              <a:t>3. • Jesus menciona pactos por lo menos 5 veces</a:t>
            </a:r>
          </a:p>
          <a:p>
            <a:pPr/>
            <a:r>
              <a:t>4. • Aparece de Genesis a Apocalipsis. Vemos que es un tema que merece nuestra atención.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marL="392490" indent="-392490">
              <a:buSzPct val="100000"/>
              <a:buAutoNum type="alphaLcPeriod" startAt="1"/>
            </a:pPr>
            <a:r>
              <a:t>La primera  vez que aparece esta palabra es en Genesis 6:18 (•)</a:t>
            </a:r>
          </a:p>
          <a:p>
            <a:pPr/>
            <a:r>
              <a:t>1) Dios toma la iniciativa y promete establecer un pacto con Noé</a:t>
            </a:r>
          </a:p>
          <a:p>
            <a:pPr/>
            <a:r>
              <a:t>2) Aunque Dios promete aqui, el pacto no es ratificado hasta despues (Gen 9) y su cumplimiento sigue vigente aún hoy. </a:t>
            </a:r>
          </a:p>
          <a:p>
            <a:pPr/>
            <a:r>
              <a:t>	a) Seria un nuevo inicio (Gen 9:3 vs 1:29-30)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marL="392490" indent="-392490">
              <a:buSzPct val="100000"/>
              <a:buAutoNum type="alphaLcPeriod" startAt="1"/>
            </a:pPr>
            <a:r>
              <a:t>La primera  vez que aparece esta palabra es en Genesis 6:18 (•)</a:t>
            </a:r>
          </a:p>
          <a:p>
            <a:pPr/>
            <a:r>
              <a:t>1) Dios toma la iniciativa y promete establecer un pacto con Noé</a:t>
            </a:r>
          </a:p>
          <a:p>
            <a:pPr/>
            <a:r>
              <a:t>2) Aunque Dios promete aqui, el pacto no es ratificado hasta despues (Gen 9) y su cumplimiento sigue aún hoy. </a:t>
            </a:r>
          </a:p>
          <a:p>
            <a:pPr/>
            <a:r>
              <a:t>	a) Será un nuevo inicio (Gen 9:3 vs 1:29-30)</a:t>
            </a:r>
          </a:p>
          <a:p>
            <a:pPr/>
            <a:r>
              <a:t>3)El pacto es a Noé, sus descendientes y a todo ser viviente (Gen 9:9-10)</a:t>
            </a:r>
          </a:p>
          <a:p>
            <a:pPr lvl="1" marL="1141790" indent="-392490">
              <a:buSzPct val="100000"/>
              <a:buAutoNum type="alphaLcParenR" startAt="1"/>
            </a:pPr>
            <a:r>
              <a:t>no hubieron negociaciones</a:t>
            </a:r>
          </a:p>
          <a:p>
            <a:pPr lvl="1" marL="1141790" indent="-392490">
              <a:buSzPct val="100000"/>
              <a:buAutoNum type="alphaLcParenR" startAt="1"/>
            </a:pPr>
            <a:r>
              <a:t>Universal</a:t>
            </a:r>
          </a:p>
          <a:p>
            <a:pPr lvl="1" marL="1141790" indent="-392490">
              <a:buSzPct val="100000"/>
              <a:buAutoNum type="alphaLcParenR" startAt="1"/>
            </a:pPr>
            <a:r>
              <a:t>Incondicional</a:t>
            </a:r>
          </a:p>
          <a:p>
            <a:pPr lvl="1" marL="1141790" indent="-392490">
              <a:buSzPct val="100000"/>
              <a:buAutoNum type="alphaLcParenR" startAt="1"/>
            </a:pPr>
            <a:r>
              <a:t>Tenia una señal del pacto para recordarle a Dios de su pacto a todo ser viviente.</a:t>
            </a:r>
          </a:p>
          <a:p>
            <a:pPr lvl="1" marL="1141790" indent="-392490">
              <a:buSzPct val="100000"/>
              <a:buAutoNum type="alphaLcParenR" startAt="1"/>
            </a:pPr>
            <a:r>
              <a:t>Eterno</a:t>
            </a:r>
          </a:p>
          <a:p>
            <a:pPr lvl="1" marL="1141790" indent="-392490">
              <a:buSzPct val="100000"/>
              <a:buAutoNum type="alphaLcParenR" startAt="1"/>
            </a:pPr>
            <a:r>
              <a:t>El pacto Noahico establece un patrón para los pactos siguientes pactos que Dios hace con el hombre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2)Bilateral or Conditional covenants </a:t>
            </a:r>
          </a:p>
          <a:p>
            <a:pPr/>
            <a:r>
              <a:t>	)covenants are usually made between two parties. In a bilateral covenant, each party agrees to upholding a certain set of conditions. </a:t>
            </a:r>
          </a:p>
          <a:p>
            <a:pPr/>
            <a:r>
              <a:t>3)Unilateral or Unconditional covenants</a:t>
            </a:r>
          </a:p>
          <a:p>
            <a:pPr/>
            <a:r>
              <a:t>	a)A unilateral covenant is where one party guarantees carrying out both the responsibilities and results of the arrangement. </a:t>
            </a:r>
          </a:p>
          <a:p>
            <a:pPr/>
            <a:r>
              <a:t>4)Pacto de Matrimonio</a:t>
            </a:r>
          </a:p>
          <a:p>
            <a:pPr/>
            <a:r>
              <a:t>	a) El matrimonio (instituido por Dios) es un pacto único. Dos partes unilaterales compuesto de un hombre y una mujer. Cada uno entra en pacto con Dios independiente y con el conyugue hasta la muerte. El pacto es incondicional de la otra persona con la única excepción en el caso de creyentes que haya adulterio.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No todos los pactos son necesariamente en sangre…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Nos servirá de mucho ver los usos de la palabra pacto en la biblia. Y aunque es el enfoque de este estudio, los pactos no solo son entre Dios y los hombres. (•)</a:t>
            </a:r>
          </a:p>
          <a:p>
            <a:pPr/>
            <a:r>
              <a:t>1) Abimeléc e Isaac (Gen 26:26-31) (•)</a:t>
            </a:r>
          </a:p>
          <a:p>
            <a:pPr/>
            <a:r>
              <a:t>2) Josué y los Gabaonitas (Josué 9:15) (•)</a:t>
            </a:r>
          </a:p>
          <a:p>
            <a:pPr/>
            <a:r>
              <a:t>	a) 	Dios dijo no hacer pactos con la tierra (Deut 7:2, Jue 2:2) (•)</a:t>
            </a:r>
          </a:p>
          <a:p>
            <a:pPr/>
            <a:r>
              <a:t>3) Solomón e Hiram (1 Reyes 5:12) (•)</a:t>
            </a:r>
          </a:p>
          <a:p>
            <a:pPr/>
            <a:r>
              <a:t>4) David y Jonatan (1 Sam 20:3, 1 Sam 20:16-17) (•)</a:t>
            </a:r>
          </a:p>
          <a:p>
            <a:pPr/>
            <a:r>
              <a:t>5) Matrimonio (Mal 2:14) (•)</a:t>
            </a:r>
          </a:p>
          <a:p>
            <a:pPr/>
            <a:r>
              <a:t>6) Pacto de umbral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5)Meaning of the words for covenant</a:t>
            </a:r>
          </a:p>
          <a:p>
            <a:pPr/>
            <a:r>
              <a:t>a)The Hebrew term beriyth for "covenant" is from a root with the sense of "cutting", because pacts or covenants were made by passing between cut pieces of flesh of the victim of an animal sacrifice. - Wikipedia</a:t>
            </a:r>
          </a:p>
          <a:p>
            <a:pPr/>
            <a:r>
              <a:t>b)The Greek word for covenant is DIATHEKE which means a disposition, arrangement, of any sort, which one wishes to be valid, the last disposition which one makes of his earthly possessions after his death, a testament or will.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chemeClr val="accent1">
            <a:hueOff val="-42304"/>
            <a:satOff val="23749"/>
            <a:lumOff val="-45745"/>
          </a:schemeClr>
        </a:solidFill>
      </p:bgPr>
    </p:bg>
    <p:spTree>
      <p:nvGrpSpPr>
        <p:cNvPr id="1" name=""/>
        <p:cNvGrpSpPr/>
        <p:nvPr/>
      </p:nvGrpSpPr>
      <p:grpSpPr>
        <a:xfrm>
          <a:off x="0" y="0"/>
          <a:ext cx="0" cy="0"/>
          <a:chOff x="0" y="0"/>
          <a:chExt cx="0" cy="0"/>
        </a:xfrm>
      </p:grpSpPr>
      <p:sp>
        <p:nvSpPr>
          <p:cNvPr id="11" name="Line"/>
          <p:cNvSpPr/>
          <p:nvPr/>
        </p:nvSpPr>
        <p:spPr>
          <a:xfrm>
            <a:off x="635000" y="12192000"/>
            <a:ext cx="23114000" cy="0"/>
          </a:xfrm>
          <a:prstGeom prst="line">
            <a:avLst/>
          </a:prstGeom>
          <a:ln w="381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2" name="Author and Date"/>
          <p:cNvSpPr txBox="1"/>
          <p:nvPr>
            <p:ph type="body" sz="quarter" idx="13" hasCustomPrompt="1"/>
          </p:nvPr>
        </p:nvSpPr>
        <p:spPr>
          <a:xfrm>
            <a:off x="571500" y="12269258"/>
            <a:ext cx="23235147" cy="555245"/>
          </a:xfrm>
          <a:prstGeom prst="rect">
            <a:avLst/>
          </a:prstGeom>
        </p:spPr>
        <p:txBody>
          <a:bodyPr lIns="50800" tIns="50800" rIns="50800" bIns="50800"/>
          <a:lstStyle>
            <a:lvl1pPr marL="0" indent="0" defTabSz="825500">
              <a:spcBef>
                <a:spcPts val="0"/>
              </a:spcBef>
              <a:buSzTx/>
              <a:buNone/>
              <a:defRPr b="1" cap="all" spc="168" sz="2800">
                <a:solidFill>
                  <a:schemeClr val="accent4"/>
                </a:solidFill>
                <a:latin typeface="Founders Grotesk Condensed"/>
                <a:ea typeface="Founders Grotesk Condensed"/>
                <a:cs typeface="Founders Grotesk Condensed"/>
                <a:sym typeface="Founders Grotesk Condensed"/>
              </a:defRPr>
            </a:lvl1pPr>
          </a:lstStyle>
          <a:p>
            <a:pPr/>
            <a:r>
              <a:t>Author and Date </a:t>
            </a:r>
          </a:p>
        </p:txBody>
      </p:sp>
      <p:sp>
        <p:nvSpPr>
          <p:cNvPr id="13" name="Line"/>
          <p:cNvSpPr/>
          <p:nvPr/>
        </p:nvSpPr>
        <p:spPr>
          <a:xfrm>
            <a:off x="635000" y="9443335"/>
            <a:ext cx="23114000" cy="63502"/>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4" name="Presentation Title"/>
          <p:cNvSpPr txBox="1"/>
          <p:nvPr>
            <p:ph type="title" hasCustomPrompt="1"/>
          </p:nvPr>
        </p:nvSpPr>
        <p:spPr>
          <a:xfrm>
            <a:off x="571500" y="9525885"/>
            <a:ext cx="23235147" cy="2647065"/>
          </a:xfrm>
          <a:prstGeom prst="rect">
            <a:avLst/>
          </a:prstGeom>
        </p:spPr>
        <p:txBody>
          <a:bodyPr lIns="50800" tIns="50800" rIns="50800" bIns="50800" anchor="t"/>
          <a:lstStyle>
            <a:lvl1pPr algn="l" defTabSz="825500">
              <a:lnSpc>
                <a:spcPct val="70000"/>
              </a:lnSpc>
              <a:defRPr spc="-300" sz="15000">
                <a:solidFill>
                  <a:srgbClr val="FFFFFF"/>
                </a:solidFill>
                <a:latin typeface="+mn-lt"/>
                <a:ea typeface="+mn-ea"/>
                <a:cs typeface="+mn-cs"/>
                <a:sym typeface="Founders Grotesk Semibold"/>
              </a:defRPr>
            </a:lvl1pPr>
          </a:lstStyle>
          <a:p>
            <a:pPr/>
            <a:r>
              <a:t>Presentation Title</a:t>
            </a:r>
          </a:p>
        </p:txBody>
      </p:sp>
      <p:sp>
        <p:nvSpPr>
          <p:cNvPr id="15" name="Body Level One…"/>
          <p:cNvSpPr txBox="1"/>
          <p:nvPr>
            <p:ph type="body" sz="quarter" idx="1" hasCustomPrompt="1"/>
          </p:nvPr>
        </p:nvSpPr>
        <p:spPr>
          <a:xfrm>
            <a:off x="571500" y="847716"/>
            <a:ext cx="23235147" cy="2324101"/>
          </a:xfrm>
          <a:prstGeom prst="rect">
            <a:avLst/>
          </a:prstGeom>
        </p:spPr>
        <p:txBody>
          <a:bodyPr lIns="50800" tIns="50800" rIns="50800" bIns="50800"/>
          <a:lstStyle>
            <a:lvl1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1pPr>
            <a:lvl2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2pPr>
            <a:lvl3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3pPr>
            <a:lvl4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4pPr>
            <a:lvl5pPr marL="0" indent="0" defTabSz="825500">
              <a:lnSpc>
                <a:spcPct val="80000"/>
              </a:lnSpc>
              <a:spcBef>
                <a:spcPts val="0"/>
              </a:spcBef>
              <a:buSzTx/>
              <a:buNone/>
              <a:defRPr spc="-79" sz="8000">
                <a:solidFill>
                  <a:schemeClr val="accent4"/>
                </a:solidFill>
                <a:latin typeface="Founders Grotesk"/>
                <a:ea typeface="Founders Grotesk"/>
                <a:cs typeface="Founders Grotesk"/>
                <a:sym typeface="Founders Grotesk"/>
              </a:defRPr>
            </a:lvl5pPr>
          </a:lstStyle>
          <a:p>
            <a:pPr/>
            <a:r>
              <a:t>Presentation Subtitle</a:t>
            </a:r>
          </a:p>
          <a:p>
            <a:pPr lvl="1"/>
            <a:r>
              <a:t/>
            </a:r>
          </a:p>
          <a:p>
            <a:pPr lvl="2"/>
            <a:r>
              <a:t/>
            </a:r>
          </a:p>
          <a:p>
            <a:pPr lvl="3"/>
            <a:r>
              <a:t/>
            </a:r>
          </a:p>
          <a:p>
            <a:pPr lvl="4"/>
            <a:r>
              <a:t/>
            </a:r>
          </a:p>
        </p:txBody>
      </p:sp>
      <p:sp>
        <p:nvSpPr>
          <p:cNvPr id="1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rgbClr val="FFFFFF"/>
        </a:solidFill>
      </p:bgPr>
    </p:bg>
    <p:spTree>
      <p:nvGrpSpPr>
        <p:cNvPr id="1" name=""/>
        <p:cNvGrpSpPr/>
        <p:nvPr/>
      </p:nvGrpSpPr>
      <p:grpSpPr>
        <a:xfrm>
          <a:off x="0" y="0"/>
          <a:ext cx="0" cy="0"/>
          <a:chOff x="0" y="0"/>
          <a:chExt cx="0" cy="0"/>
        </a:xfrm>
      </p:grpSpPr>
      <p:sp>
        <p:nvSpPr>
          <p:cNvPr id="113"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14"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15" name="Body Level One…"/>
          <p:cNvSpPr txBox="1"/>
          <p:nvPr>
            <p:ph type="body" sz="half" idx="1" hasCustomPrompt="1"/>
          </p:nvPr>
        </p:nvSpPr>
        <p:spPr>
          <a:xfrm>
            <a:off x="571500" y="3898900"/>
            <a:ext cx="23236826" cy="5499100"/>
          </a:xfrm>
          <a:prstGeom prst="rect">
            <a:avLst/>
          </a:prstGeom>
        </p:spPr>
        <p:txBody>
          <a:bodyPr lIns="50800" tIns="50800" rIns="50800" bIns="50800" anchor="ctr"/>
          <a:lstStyle>
            <a:lvl1pPr marL="0" indent="0" defTabSz="825500">
              <a:spcBef>
                <a:spcPts val="0"/>
              </a:spcBef>
              <a:buSzTx/>
              <a:buNone/>
              <a:defRPr spc="-239" sz="12000">
                <a:solidFill>
                  <a:schemeClr val="accent1"/>
                </a:solidFill>
                <a:latin typeface="Founders Grotesk"/>
                <a:ea typeface="Founders Grotesk"/>
                <a:cs typeface="Founders Grotesk"/>
                <a:sym typeface="Founders Grotesk"/>
              </a:defRPr>
            </a:lvl1pPr>
            <a:lvl2pPr marL="0" indent="0" defTabSz="825500">
              <a:spcBef>
                <a:spcPts val="0"/>
              </a:spcBef>
              <a:buSzTx/>
              <a:buNone/>
              <a:defRPr spc="-239" sz="12000">
                <a:solidFill>
                  <a:schemeClr val="accent1"/>
                </a:solidFill>
                <a:latin typeface="Founders Grotesk"/>
                <a:ea typeface="Founders Grotesk"/>
                <a:cs typeface="Founders Grotesk"/>
                <a:sym typeface="Founders Grotesk"/>
              </a:defRPr>
            </a:lvl2pPr>
            <a:lvl3pPr marL="0" indent="0" defTabSz="825500">
              <a:spcBef>
                <a:spcPts val="0"/>
              </a:spcBef>
              <a:buSzTx/>
              <a:buNone/>
              <a:defRPr spc="-239" sz="12000">
                <a:solidFill>
                  <a:schemeClr val="accent1"/>
                </a:solidFill>
                <a:latin typeface="Founders Grotesk"/>
                <a:ea typeface="Founders Grotesk"/>
                <a:cs typeface="Founders Grotesk"/>
                <a:sym typeface="Founders Grotesk"/>
              </a:defRPr>
            </a:lvl3pPr>
            <a:lvl4pPr marL="0" indent="0" defTabSz="825500">
              <a:spcBef>
                <a:spcPts val="0"/>
              </a:spcBef>
              <a:buSzTx/>
              <a:buNone/>
              <a:defRPr spc="-239" sz="12000">
                <a:solidFill>
                  <a:schemeClr val="accent1"/>
                </a:solidFill>
                <a:latin typeface="Founders Grotesk"/>
                <a:ea typeface="Founders Grotesk"/>
                <a:cs typeface="Founders Grotesk"/>
                <a:sym typeface="Founders Grotesk"/>
              </a:defRPr>
            </a:lvl4pPr>
            <a:lvl5pPr marL="0" indent="0" defTabSz="825500">
              <a:spcBef>
                <a:spcPts val="0"/>
              </a:spcBef>
              <a:buSzTx/>
              <a:buNone/>
              <a:defRPr spc="-239" sz="12000">
                <a:solidFill>
                  <a:schemeClr val="accent1"/>
                </a:solidFill>
                <a:latin typeface="Founders Grotesk"/>
                <a:ea typeface="Founders Grotesk"/>
                <a:cs typeface="Founders Grotesk"/>
                <a:sym typeface="Founders Grotesk"/>
              </a:defRPr>
            </a:lvl5pPr>
          </a:lstStyle>
          <a:p>
            <a:pPr/>
            <a:r>
              <a:t>Statement</a:t>
            </a:r>
          </a:p>
          <a:p>
            <a:pPr lvl="1"/>
            <a:r>
              <a:t/>
            </a:r>
          </a:p>
          <a:p>
            <a:pPr lvl="2"/>
            <a:r>
              <a:t/>
            </a:r>
          </a:p>
          <a:p>
            <a:pPr lvl="3"/>
            <a:r>
              <a:t/>
            </a:r>
          </a:p>
          <a:p>
            <a:pPr lvl="4"/>
            <a:r>
              <a:t/>
            </a:r>
          </a:p>
        </p:txBody>
      </p:sp>
      <p:sp>
        <p:nvSpPr>
          <p:cNvPr id="11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C3D9E0"/>
        </a:solidFill>
      </p:bgPr>
    </p:bg>
    <p:spTree>
      <p:nvGrpSpPr>
        <p:cNvPr id="1" name=""/>
        <p:cNvGrpSpPr/>
        <p:nvPr/>
      </p:nvGrpSpPr>
      <p:grpSpPr>
        <a:xfrm>
          <a:off x="0" y="0"/>
          <a:ext cx="0" cy="0"/>
          <a:chOff x="0" y="0"/>
          <a:chExt cx="0" cy="0"/>
        </a:xfrm>
      </p:grpSpPr>
      <p:sp>
        <p:nvSpPr>
          <p:cNvPr id="123" name="Body Level One…"/>
          <p:cNvSpPr txBox="1"/>
          <p:nvPr>
            <p:ph type="body" idx="1" hasCustomPrompt="1"/>
          </p:nvPr>
        </p:nvSpPr>
        <p:spPr>
          <a:xfrm>
            <a:off x="634999" y="1346200"/>
            <a:ext cx="23241001" cy="8451368"/>
          </a:xfrm>
          <a:prstGeom prst="rect">
            <a:avLst/>
          </a:prstGeom>
        </p:spPr>
        <p:txBody>
          <a:bodyPr lIns="50800" tIns="50800" rIns="50800" bIns="50800" anchor="b"/>
          <a:lstStyle>
            <a:lvl1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1pPr>
            <a:lvl2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2pPr>
            <a:lvl3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3pPr>
            <a:lvl4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4pPr>
            <a:lvl5pPr marL="0" indent="0" defTabSz="825500">
              <a:lnSpc>
                <a:spcPct val="80000"/>
              </a:lnSpc>
              <a:spcBef>
                <a:spcPts val="0"/>
              </a:spcBef>
              <a:buSzTx/>
              <a:buNone/>
              <a:defRPr spc="-419" sz="42000">
                <a:solidFill>
                  <a:schemeClr val="accent1"/>
                </a:solidFill>
                <a:latin typeface="Founders Grotesk Light"/>
                <a:ea typeface="Founders Grotesk Light"/>
                <a:cs typeface="Founders Grotesk Light"/>
                <a:sym typeface="Founders Grotesk Light"/>
              </a:defRPr>
            </a:lvl5pPr>
          </a:lstStyle>
          <a:p>
            <a:pPr/>
            <a:r>
              <a:t>100%</a:t>
            </a:r>
          </a:p>
          <a:p>
            <a:pPr lvl="1"/>
            <a:r>
              <a:t/>
            </a:r>
          </a:p>
          <a:p>
            <a:pPr lvl="2"/>
            <a:r>
              <a:t/>
            </a:r>
          </a:p>
          <a:p>
            <a:pPr lvl="3"/>
            <a:r>
              <a:t/>
            </a:r>
          </a:p>
          <a:p>
            <a:pPr lvl="4"/>
            <a:r>
              <a:t/>
            </a:r>
          </a:p>
        </p:txBody>
      </p:sp>
      <p:sp>
        <p:nvSpPr>
          <p:cNvPr id="124" name="Fact information"/>
          <p:cNvSpPr txBox="1"/>
          <p:nvPr>
            <p:ph type="body" sz="quarter" idx="13" hasCustomPrompt="1"/>
          </p:nvPr>
        </p:nvSpPr>
        <p:spPr>
          <a:xfrm>
            <a:off x="635000" y="9170947"/>
            <a:ext cx="23241000" cy="932816"/>
          </a:xfrm>
          <a:prstGeom prst="rect">
            <a:avLst/>
          </a:prstGeom>
        </p:spPr>
        <p:txBody>
          <a:bodyPr lIns="50800" tIns="50800" rIns="50800" bIns="50800"/>
          <a:lstStyle>
            <a:lvl1pPr marL="0" indent="0" defTabSz="817244">
              <a:lnSpc>
                <a:spcPct val="80000"/>
              </a:lnSpc>
              <a:spcBef>
                <a:spcPts val="0"/>
              </a:spcBef>
              <a:buSzTx/>
              <a:buNone/>
              <a:defRPr spc="-54" sz="5445">
                <a:solidFill>
                  <a:schemeClr val="accent1"/>
                </a:solidFill>
                <a:latin typeface="+mn-lt"/>
                <a:ea typeface="+mn-ea"/>
                <a:cs typeface="+mn-cs"/>
                <a:sym typeface="Founders Grotesk Semibold"/>
              </a:defRPr>
            </a:lvl1pPr>
          </a:lstStyle>
          <a:p>
            <a:pPr/>
            <a:r>
              <a:t>Fact information</a:t>
            </a:r>
          </a:p>
        </p:txBody>
      </p:sp>
      <p:sp>
        <p:nvSpPr>
          <p:cNvPr id="125" name="Line"/>
          <p:cNvSpPr/>
          <p:nvPr/>
        </p:nvSpPr>
        <p:spPr>
          <a:xfrm>
            <a:off x="635000" y="12192000"/>
            <a:ext cx="23118143" cy="0"/>
          </a:xfrm>
          <a:prstGeom prst="line">
            <a:avLst/>
          </a:prstGeom>
          <a:ln w="38100">
            <a:solidFill>
              <a:schemeClr val="accent1">
                <a:hueOff val="-42304"/>
                <a:satOff val="23749"/>
                <a:lumOff val="-45745"/>
              </a:schemeClr>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26" name="Line"/>
          <p:cNvSpPr/>
          <p:nvPr/>
        </p:nvSpPr>
        <p:spPr>
          <a:xfrm>
            <a:off x="639142" y="692907"/>
            <a:ext cx="23114001" cy="1"/>
          </a:xfrm>
          <a:prstGeom prst="line">
            <a:avLst/>
          </a:prstGeom>
          <a:ln w="114300">
            <a:solidFill>
              <a:schemeClr val="accent1">
                <a:hueOff val="-42304"/>
                <a:satOff val="23749"/>
                <a:lumOff val="-45745"/>
              </a:schemeClr>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27"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C3D9E0"/>
        </a:solidFill>
      </p:bgPr>
    </p:bg>
    <p:spTree>
      <p:nvGrpSpPr>
        <p:cNvPr id="1" name=""/>
        <p:cNvGrpSpPr/>
        <p:nvPr/>
      </p:nvGrpSpPr>
      <p:grpSpPr>
        <a:xfrm>
          <a:off x="0" y="0"/>
          <a:ext cx="0" cy="0"/>
          <a:chOff x="0" y="0"/>
          <a:chExt cx="0" cy="0"/>
        </a:xfrm>
      </p:grpSpPr>
      <p:sp>
        <p:nvSpPr>
          <p:cNvPr id="134" name="Line"/>
          <p:cNvSpPr/>
          <p:nvPr/>
        </p:nvSpPr>
        <p:spPr>
          <a:xfrm>
            <a:off x="635000" y="12192000"/>
            <a:ext cx="23114000" cy="0"/>
          </a:xfrm>
          <a:prstGeom prst="line">
            <a:avLst/>
          </a:prstGeom>
          <a:ln w="38100">
            <a:solidFill>
              <a:schemeClr val="accent1">
                <a:hueOff val="-42304"/>
                <a:satOff val="23749"/>
                <a:lumOff val="-45745"/>
              </a:schemeClr>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35" name="Line"/>
          <p:cNvSpPr/>
          <p:nvPr/>
        </p:nvSpPr>
        <p:spPr>
          <a:xfrm>
            <a:off x="639142" y="692907"/>
            <a:ext cx="23114001" cy="1"/>
          </a:xfrm>
          <a:prstGeom prst="line">
            <a:avLst/>
          </a:prstGeom>
          <a:ln w="114300">
            <a:solidFill>
              <a:schemeClr val="accent1">
                <a:hueOff val="-42304"/>
                <a:satOff val="23749"/>
                <a:lumOff val="-45745"/>
              </a:schemeClr>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36" name="Attribution"/>
          <p:cNvSpPr txBox="1"/>
          <p:nvPr>
            <p:ph type="body" sz="quarter" idx="13" hasCustomPrompt="1"/>
          </p:nvPr>
        </p:nvSpPr>
        <p:spPr>
          <a:xfrm>
            <a:off x="1148060" y="9247147"/>
            <a:ext cx="22707182" cy="932816"/>
          </a:xfrm>
          <a:prstGeom prst="rect">
            <a:avLst/>
          </a:prstGeom>
        </p:spPr>
        <p:txBody>
          <a:bodyPr lIns="50800" tIns="50800" rIns="50800" bIns="50800" anchor="ctr"/>
          <a:lstStyle>
            <a:lvl1pPr marL="0" indent="0" defTabSz="817244">
              <a:lnSpc>
                <a:spcPct val="80000"/>
              </a:lnSpc>
              <a:spcBef>
                <a:spcPts val="0"/>
              </a:spcBef>
              <a:buSzTx/>
              <a:buNone/>
              <a:defRPr spc="-54" sz="5445">
                <a:solidFill>
                  <a:schemeClr val="accent1"/>
                </a:solidFill>
                <a:latin typeface="+mn-lt"/>
                <a:ea typeface="+mn-ea"/>
                <a:cs typeface="+mn-cs"/>
                <a:sym typeface="Founders Grotesk Semibold"/>
              </a:defRPr>
            </a:lvl1pPr>
          </a:lstStyle>
          <a:p>
            <a:pPr/>
            <a:r>
              <a:t>Attribution</a:t>
            </a:r>
          </a:p>
        </p:txBody>
      </p:sp>
      <p:sp>
        <p:nvSpPr>
          <p:cNvPr id="137" name="Body Level One…"/>
          <p:cNvSpPr txBox="1"/>
          <p:nvPr>
            <p:ph type="body" sz="half" idx="1" hasCustomPrompt="1"/>
          </p:nvPr>
        </p:nvSpPr>
        <p:spPr>
          <a:xfrm>
            <a:off x="515838" y="741381"/>
            <a:ext cx="23241001" cy="4970080"/>
          </a:xfrm>
          <a:prstGeom prst="rect">
            <a:avLst/>
          </a:prstGeom>
        </p:spPr>
        <p:txBody>
          <a:bodyPr lIns="50800" tIns="50800" rIns="50800" bIns="50800"/>
          <a:lstStyle>
            <a:lvl1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1pPr>
            <a:lvl2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2pPr>
            <a:lvl3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3pPr>
            <a:lvl4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4pPr>
            <a:lvl5pPr marL="419100" indent="-419100" defTabSz="825500">
              <a:lnSpc>
                <a:spcPct val="80000"/>
              </a:lnSpc>
              <a:spcBef>
                <a:spcPts val="0"/>
              </a:spcBef>
              <a:buSzTx/>
              <a:buNone/>
              <a:defRPr spc="-119" sz="12000">
                <a:solidFill>
                  <a:schemeClr val="accent1"/>
                </a:solidFill>
                <a:latin typeface="Founders Grotesk"/>
                <a:ea typeface="Founders Grotesk"/>
                <a:cs typeface="Founders Grotesk"/>
                <a:sym typeface="Founders Grotesk"/>
              </a:defRPr>
            </a:lvl5pPr>
          </a:lstStyle>
          <a:p>
            <a:pPr/>
            <a:r>
              <a:t>“Notable Quote”</a:t>
            </a:r>
          </a:p>
          <a:p>
            <a:pPr lvl="1"/>
            <a:r>
              <a:t/>
            </a:r>
          </a:p>
          <a:p>
            <a:pPr lvl="2"/>
            <a:r>
              <a:t/>
            </a:r>
          </a:p>
          <a:p>
            <a:pPr lvl="3"/>
            <a:r>
              <a:t/>
            </a:r>
          </a:p>
          <a:p>
            <a:pPr lvl="4"/>
            <a:r>
              <a:t/>
            </a:r>
          </a:p>
        </p:txBody>
      </p:sp>
      <p:sp>
        <p:nvSpPr>
          <p:cNvPr id="138"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FFFFFF"/>
        </a:solidFill>
      </p:bgPr>
    </p:bg>
    <p:spTree>
      <p:nvGrpSpPr>
        <p:cNvPr id="1" name=""/>
        <p:cNvGrpSpPr/>
        <p:nvPr/>
      </p:nvGrpSpPr>
      <p:grpSpPr>
        <a:xfrm>
          <a:off x="0" y="0"/>
          <a:ext cx="0" cy="0"/>
          <a:chOff x="0" y="0"/>
          <a:chExt cx="0" cy="0"/>
        </a:xfrm>
      </p:grpSpPr>
      <p:sp>
        <p:nvSpPr>
          <p:cNvPr id="145" name="Image"/>
          <p:cNvSpPr/>
          <p:nvPr>
            <p:ph type="pic" sz="half" idx="13"/>
          </p:nvPr>
        </p:nvSpPr>
        <p:spPr>
          <a:xfrm>
            <a:off x="12192000" y="-1003300"/>
            <a:ext cx="11557000" cy="7679267"/>
          </a:xfrm>
          <a:prstGeom prst="rect">
            <a:avLst/>
          </a:prstGeom>
        </p:spPr>
        <p:txBody>
          <a:bodyPr tIns="45719" bIns="45719">
            <a:noAutofit/>
          </a:bodyPr>
          <a:lstStyle/>
          <a:p>
            <a:pPr/>
          </a:p>
        </p:txBody>
      </p:sp>
      <p:sp>
        <p:nvSpPr>
          <p:cNvPr id="146" name="Image"/>
          <p:cNvSpPr/>
          <p:nvPr>
            <p:ph type="pic" sz="half" idx="14"/>
          </p:nvPr>
        </p:nvSpPr>
        <p:spPr>
          <a:xfrm>
            <a:off x="12192000" y="5397500"/>
            <a:ext cx="11557000" cy="7749789"/>
          </a:xfrm>
          <a:prstGeom prst="rect">
            <a:avLst/>
          </a:prstGeom>
        </p:spPr>
        <p:txBody>
          <a:bodyPr tIns="45719" bIns="45719">
            <a:noAutofit/>
          </a:bodyPr>
          <a:lstStyle/>
          <a:p>
            <a:pPr/>
          </a:p>
        </p:txBody>
      </p:sp>
      <p:sp>
        <p:nvSpPr>
          <p:cNvPr id="147" name="Image"/>
          <p:cNvSpPr/>
          <p:nvPr>
            <p:ph type="pic" idx="15"/>
          </p:nvPr>
        </p:nvSpPr>
        <p:spPr>
          <a:xfrm>
            <a:off x="571500" y="-698500"/>
            <a:ext cx="11684000" cy="14426494"/>
          </a:xfrm>
          <a:prstGeom prst="rect">
            <a:avLst/>
          </a:prstGeom>
        </p:spPr>
        <p:txBody>
          <a:bodyPr tIns="45719" bIns="45719">
            <a:noAutofit/>
          </a:bodyPr>
          <a:lstStyle/>
          <a:p>
            <a:pPr/>
          </a:p>
        </p:txBody>
      </p:sp>
      <p:sp>
        <p:nvSpPr>
          <p:cNvPr id="148"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5" name="1054398042_3378x2084.jpg"/>
          <p:cNvSpPr/>
          <p:nvPr>
            <p:ph type="pic" idx="13"/>
          </p:nvPr>
        </p:nvSpPr>
        <p:spPr>
          <a:xfrm>
            <a:off x="0" y="-2984500"/>
            <a:ext cx="28333700" cy="17479999"/>
          </a:xfrm>
          <a:prstGeom prst="rect">
            <a:avLst/>
          </a:prstGeom>
        </p:spPr>
        <p:txBody>
          <a:bodyPr tIns="45719" bIns="45719">
            <a:noAutofit/>
          </a:bodyPr>
          <a:lstStyle/>
          <a:p>
            <a:pPr/>
          </a:p>
        </p:txBody>
      </p:sp>
      <p:sp>
        <p:nvSpPr>
          <p:cNvPr id="15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63"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bg>
      <p:bgPr>
        <a:solidFill>
          <a:srgbClr val="DBEEF4"/>
        </a:solidFill>
      </p:bgPr>
    </p:bg>
    <p:spTree>
      <p:nvGrpSpPr>
        <p:cNvPr id="1" name=""/>
        <p:cNvGrpSpPr/>
        <p:nvPr/>
      </p:nvGrpSpPr>
      <p:grpSpPr>
        <a:xfrm>
          <a:off x="0" y="0"/>
          <a:ext cx="0" cy="0"/>
          <a:chOff x="0" y="0"/>
          <a:chExt cx="0" cy="0"/>
        </a:xfrm>
      </p:grpSpPr>
      <p:sp>
        <p:nvSpPr>
          <p:cNvPr id="170" name="Title Text"/>
          <p:cNvSpPr txBox="1"/>
          <p:nvPr>
            <p:ph type="title"/>
          </p:nvPr>
        </p:nvSpPr>
        <p:spPr>
          <a:xfrm>
            <a:off x="4419600" y="4260850"/>
            <a:ext cx="15544800" cy="2940050"/>
          </a:xfrm>
          <a:prstGeom prst="rect">
            <a:avLst/>
          </a:prstGeom>
        </p:spPr>
        <p:txBody>
          <a:bodyPr/>
          <a:lstStyle>
            <a:lvl1pPr defTabSz="914400"/>
          </a:lstStyle>
          <a:p>
            <a:pPr/>
            <a:r>
              <a:t>Title Text</a:t>
            </a:r>
          </a:p>
        </p:txBody>
      </p:sp>
      <p:sp>
        <p:nvSpPr>
          <p:cNvPr id="171" name="Body Level One…"/>
          <p:cNvSpPr txBox="1"/>
          <p:nvPr>
            <p:ph type="body" sz="quarter" idx="1"/>
          </p:nvPr>
        </p:nvSpPr>
        <p:spPr>
          <a:xfrm>
            <a:off x="5791200" y="7772400"/>
            <a:ext cx="12801600" cy="3505200"/>
          </a:xfrm>
          <a:prstGeom prst="rect">
            <a:avLst/>
          </a:prstGeom>
        </p:spPr>
        <p:txBody>
          <a:bodyPr/>
          <a:lstStyle>
            <a:lvl1pPr marL="0" indent="0" algn="ctr" defTabSz="914400">
              <a:spcBef>
                <a:spcPts val="1500"/>
              </a:spcBef>
              <a:buSzTx/>
              <a:buNone/>
              <a:defRPr sz="6400">
                <a:solidFill>
                  <a:srgbClr val="888888"/>
                </a:solidFill>
              </a:defRPr>
            </a:lvl1pPr>
            <a:lvl2pPr marL="0" indent="457200" algn="ctr" defTabSz="914400">
              <a:spcBef>
                <a:spcPts val="1500"/>
              </a:spcBef>
              <a:buSzTx/>
              <a:buNone/>
              <a:defRPr sz="6400">
                <a:solidFill>
                  <a:srgbClr val="888888"/>
                </a:solidFill>
              </a:defRPr>
            </a:lvl2pPr>
            <a:lvl3pPr marL="0" indent="914400" algn="ctr" defTabSz="914400">
              <a:spcBef>
                <a:spcPts val="1500"/>
              </a:spcBef>
              <a:buSzTx/>
              <a:buNone/>
              <a:defRPr sz="6400">
                <a:solidFill>
                  <a:srgbClr val="888888"/>
                </a:solidFill>
              </a:defRPr>
            </a:lvl3pPr>
            <a:lvl4pPr marL="0" indent="1371600" algn="ctr" defTabSz="914400">
              <a:spcBef>
                <a:spcPts val="1500"/>
              </a:spcBef>
              <a:buSzTx/>
              <a:buNone/>
              <a:defRPr sz="6400">
                <a:solidFill>
                  <a:srgbClr val="888888"/>
                </a:solidFill>
              </a:defRPr>
            </a:lvl4pPr>
            <a:lvl5pPr marL="0" indent="1828800" algn="ctr" defTabSz="914400">
              <a:spcBef>
                <a:spcPts val="1500"/>
              </a:spcBef>
              <a:buSzTx/>
              <a:buNone/>
              <a:defRPr sz="6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72" name="Slide Number"/>
          <p:cNvSpPr txBox="1"/>
          <p:nvPr>
            <p:ph type="sldNum" sz="quarter" idx="2"/>
          </p:nvPr>
        </p:nvSpPr>
        <p:spPr>
          <a:xfrm>
            <a:off x="19917052" y="12802235"/>
            <a:ext cx="504548" cy="55118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FFFFFF"/>
        </a:solidFill>
      </p:bgPr>
    </p:bg>
    <p:spTree>
      <p:nvGrpSpPr>
        <p:cNvPr id="1" name=""/>
        <p:cNvGrpSpPr/>
        <p:nvPr/>
      </p:nvGrpSpPr>
      <p:grpSpPr>
        <a:xfrm>
          <a:off x="0" y="0"/>
          <a:ext cx="0" cy="0"/>
          <a:chOff x="0" y="0"/>
          <a:chExt cx="0" cy="0"/>
        </a:xfrm>
      </p:grpSpPr>
      <p:sp>
        <p:nvSpPr>
          <p:cNvPr id="186" name="Title Text"/>
          <p:cNvSpPr txBox="1"/>
          <p:nvPr>
            <p:ph type="title"/>
          </p:nvPr>
        </p:nvSpPr>
        <p:spPr>
          <a:xfrm>
            <a:off x="1828800" y="4260851"/>
            <a:ext cx="20726400" cy="2940051"/>
          </a:xfrm>
          <a:prstGeom prst="rect">
            <a:avLst/>
          </a:prstGeom>
        </p:spPr>
        <p:txBody>
          <a:bodyPr/>
          <a:lstStyle/>
          <a:p>
            <a:pPr/>
            <a:r>
              <a:t>Title Text</a:t>
            </a:r>
          </a:p>
        </p:txBody>
      </p:sp>
      <p:sp>
        <p:nvSpPr>
          <p:cNvPr id="187" name="Body Level One…"/>
          <p:cNvSpPr txBox="1"/>
          <p:nvPr>
            <p:ph type="body" sz="quarter" idx="1"/>
          </p:nvPr>
        </p:nvSpPr>
        <p:spPr>
          <a:xfrm>
            <a:off x="3657600" y="7772400"/>
            <a:ext cx="17068800" cy="3505200"/>
          </a:xfrm>
          <a:prstGeom prst="rect">
            <a:avLst/>
          </a:prstGeom>
        </p:spPr>
        <p:txBody>
          <a:bodyPr/>
          <a:lstStyle>
            <a:lvl1pPr marL="0" indent="0" algn="ctr">
              <a:spcBef>
                <a:spcPts val="1500"/>
              </a:spcBef>
              <a:buSzTx/>
              <a:buNone/>
              <a:defRPr sz="6400">
                <a:solidFill>
                  <a:srgbClr val="888888"/>
                </a:solidFill>
              </a:defRPr>
            </a:lvl1pPr>
            <a:lvl2pPr marL="0" indent="457200" algn="ctr">
              <a:spcBef>
                <a:spcPts val="1500"/>
              </a:spcBef>
              <a:buSzTx/>
              <a:buNone/>
              <a:defRPr sz="6400">
                <a:solidFill>
                  <a:srgbClr val="888888"/>
                </a:solidFill>
              </a:defRPr>
            </a:lvl2pPr>
            <a:lvl3pPr marL="0" indent="914400" algn="ctr">
              <a:spcBef>
                <a:spcPts val="1500"/>
              </a:spcBef>
              <a:buSzTx/>
              <a:buNone/>
              <a:defRPr sz="6400">
                <a:solidFill>
                  <a:srgbClr val="888888"/>
                </a:solidFill>
              </a:defRPr>
            </a:lvl3pPr>
            <a:lvl4pPr marL="0" indent="1371600" algn="ctr">
              <a:spcBef>
                <a:spcPts val="1500"/>
              </a:spcBef>
              <a:buSzTx/>
              <a:buNone/>
              <a:defRPr sz="6400">
                <a:solidFill>
                  <a:srgbClr val="888888"/>
                </a:solidFill>
              </a:defRPr>
            </a:lvl4pPr>
            <a:lvl5pPr marL="0" indent="1828800" algn="ctr">
              <a:spcBef>
                <a:spcPts val="1500"/>
              </a:spcBef>
              <a:buSzTx/>
              <a:buNone/>
              <a:defRPr sz="6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chemeClr val="accent1">
            <a:hueOff val="-42304"/>
            <a:satOff val="23749"/>
            <a:lumOff val="-45745"/>
          </a:schemeClr>
        </a:solidFill>
      </p:bgPr>
    </p:bg>
    <p:spTree>
      <p:nvGrpSpPr>
        <p:cNvPr id="1" name=""/>
        <p:cNvGrpSpPr/>
        <p:nvPr/>
      </p:nvGrpSpPr>
      <p:grpSpPr>
        <a:xfrm>
          <a:off x="0" y="0"/>
          <a:ext cx="0" cy="0"/>
          <a:chOff x="0" y="0"/>
          <a:chExt cx="0" cy="0"/>
        </a:xfrm>
      </p:grpSpPr>
      <p:sp>
        <p:nvSpPr>
          <p:cNvPr id="23" name="1054398042_3378x2084.jpg"/>
          <p:cNvSpPr/>
          <p:nvPr>
            <p:ph type="pic" idx="13"/>
          </p:nvPr>
        </p:nvSpPr>
        <p:spPr>
          <a:xfrm>
            <a:off x="0" y="-3898900"/>
            <a:ext cx="28587700" cy="17636699"/>
          </a:xfrm>
          <a:prstGeom prst="rect">
            <a:avLst/>
          </a:prstGeom>
        </p:spPr>
        <p:txBody>
          <a:bodyPr tIns="45719" bIns="45719">
            <a:noAutofit/>
          </a:bodyPr>
          <a:lstStyle/>
          <a:p>
            <a:pPr/>
          </a:p>
        </p:txBody>
      </p:sp>
      <p:sp>
        <p:nvSpPr>
          <p:cNvPr id="24" name="Author and Date"/>
          <p:cNvSpPr txBox="1"/>
          <p:nvPr>
            <p:ph type="body" sz="quarter" idx="14" hasCustomPrompt="1"/>
          </p:nvPr>
        </p:nvSpPr>
        <p:spPr>
          <a:xfrm>
            <a:off x="571500" y="12269258"/>
            <a:ext cx="23241000" cy="555245"/>
          </a:xfrm>
          <a:prstGeom prst="rect">
            <a:avLst/>
          </a:prstGeom>
        </p:spPr>
        <p:txBody>
          <a:bodyPr lIns="50800" tIns="50800" rIns="50800" bIns="50800"/>
          <a:lstStyle>
            <a:lvl1pPr marL="0" indent="0" defTabSz="825500">
              <a:spcBef>
                <a:spcPts val="0"/>
              </a:spcBef>
              <a:buSzTx/>
              <a:buNone/>
              <a:defRPr b="1" cap="all" spc="168" sz="2800">
                <a:solidFill>
                  <a:srgbClr val="FFFFFF"/>
                </a:solidFill>
                <a:latin typeface="Founders Grotesk Condensed"/>
                <a:ea typeface="Founders Grotesk Condensed"/>
                <a:cs typeface="Founders Grotesk Condensed"/>
                <a:sym typeface="Founders Grotesk Condensed"/>
              </a:defRPr>
            </a:lvl1pPr>
          </a:lstStyle>
          <a:p>
            <a:pPr/>
            <a:r>
              <a:t>Author and Date</a:t>
            </a:r>
          </a:p>
        </p:txBody>
      </p:sp>
      <p:sp>
        <p:nvSpPr>
          <p:cNvPr id="25" name="Body Level One…"/>
          <p:cNvSpPr txBox="1"/>
          <p:nvPr>
            <p:ph type="body" sz="quarter" idx="1" hasCustomPrompt="1"/>
          </p:nvPr>
        </p:nvSpPr>
        <p:spPr>
          <a:xfrm>
            <a:off x="571500" y="853952"/>
            <a:ext cx="23241000" cy="2321049"/>
          </a:xfrm>
          <a:prstGeom prst="rect">
            <a:avLst/>
          </a:prstGeom>
        </p:spPr>
        <p:txBody>
          <a:bodyPr lIns="50800" tIns="50800" rIns="50800" bIns="50800"/>
          <a:lstStyle>
            <a:lvl1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1pPr>
            <a:lvl2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2pPr>
            <a:lvl3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3pPr>
            <a:lvl4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4pPr>
            <a:lvl5pPr marL="0" indent="0" defTabSz="825500">
              <a:lnSpc>
                <a:spcPct val="80000"/>
              </a:lnSpc>
              <a:spcBef>
                <a:spcPts val="0"/>
              </a:spcBef>
              <a:buSzTx/>
              <a:buNone/>
              <a:defRPr spc="-79" sz="8000">
                <a:solidFill>
                  <a:srgbClr val="FFFFFF"/>
                </a:solidFill>
                <a:latin typeface="Founders Grotesk"/>
                <a:ea typeface="Founders Grotesk"/>
                <a:cs typeface="Founders Grotesk"/>
                <a:sym typeface="Founders Grotesk"/>
              </a:defRPr>
            </a:lvl5pPr>
          </a:lstStyle>
          <a:p>
            <a:pPr/>
            <a:r>
              <a:t>Presentation Subtitle</a:t>
            </a:r>
          </a:p>
          <a:p>
            <a:pPr lvl="1"/>
            <a:r>
              <a:t/>
            </a:r>
          </a:p>
          <a:p>
            <a:pPr lvl="2"/>
            <a:r>
              <a:t/>
            </a:r>
          </a:p>
          <a:p>
            <a:pPr lvl="3"/>
            <a:r>
              <a:t/>
            </a:r>
          </a:p>
          <a:p>
            <a:pPr lvl="4"/>
            <a:r>
              <a:t/>
            </a:r>
          </a:p>
        </p:txBody>
      </p:sp>
      <p:sp>
        <p:nvSpPr>
          <p:cNvPr id="26" name="Line"/>
          <p:cNvSpPr/>
          <p:nvPr/>
        </p:nvSpPr>
        <p:spPr>
          <a:xfrm>
            <a:off x="635000" y="12192000"/>
            <a:ext cx="23114000" cy="0"/>
          </a:xfrm>
          <a:prstGeom prst="line">
            <a:avLst/>
          </a:prstGeom>
          <a:ln w="381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7" name="Line"/>
          <p:cNvSpPr/>
          <p:nvPr/>
        </p:nvSpPr>
        <p:spPr>
          <a:xfrm>
            <a:off x="635000" y="9443335"/>
            <a:ext cx="23114000" cy="63502"/>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8" name="Presentation Title"/>
          <p:cNvSpPr txBox="1"/>
          <p:nvPr>
            <p:ph type="title" hasCustomPrompt="1"/>
          </p:nvPr>
        </p:nvSpPr>
        <p:spPr>
          <a:xfrm>
            <a:off x="571500" y="9525000"/>
            <a:ext cx="23241000" cy="2641600"/>
          </a:xfrm>
          <a:prstGeom prst="rect">
            <a:avLst/>
          </a:prstGeom>
        </p:spPr>
        <p:txBody>
          <a:bodyPr lIns="50800" tIns="50800" rIns="50800" bIns="50800" anchor="t"/>
          <a:lstStyle>
            <a:lvl1pPr algn="l" defTabSz="825500">
              <a:lnSpc>
                <a:spcPct val="70000"/>
              </a:lnSpc>
              <a:defRPr spc="-300" sz="15000">
                <a:solidFill>
                  <a:srgbClr val="FFFFFF"/>
                </a:solidFill>
                <a:latin typeface="+mn-lt"/>
                <a:ea typeface="+mn-ea"/>
                <a:cs typeface="+mn-cs"/>
                <a:sym typeface="Founders Grotesk Semibold"/>
              </a:defRPr>
            </a:lvl1pPr>
          </a:lstStyle>
          <a:p>
            <a:pPr/>
            <a:r>
              <a:t>Presentation Title</a:t>
            </a:r>
          </a:p>
        </p:txBody>
      </p:sp>
      <p:sp>
        <p:nvSpPr>
          <p:cNvPr id="29"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36" name="520524404_2582x1617.jpg"/>
          <p:cNvSpPr/>
          <p:nvPr>
            <p:ph type="pic" idx="13"/>
          </p:nvPr>
        </p:nvSpPr>
        <p:spPr>
          <a:xfrm>
            <a:off x="9626600" y="-1"/>
            <a:ext cx="21901492" cy="13716001"/>
          </a:xfrm>
          <a:prstGeom prst="rect">
            <a:avLst/>
          </a:prstGeom>
        </p:spPr>
        <p:txBody>
          <a:bodyPr tIns="45719" bIns="45719">
            <a:noAutofit/>
          </a:bodyPr>
          <a:lstStyle/>
          <a:p>
            <a:pPr/>
          </a:p>
        </p:txBody>
      </p:sp>
      <p:sp>
        <p:nvSpPr>
          <p:cNvPr id="37"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8"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9" name="Author and Date"/>
          <p:cNvSpPr txBox="1"/>
          <p:nvPr>
            <p:ph type="body" sz="quarter" idx="14" hasCustomPrompt="1"/>
          </p:nvPr>
        </p:nvSpPr>
        <p:spPr>
          <a:xfrm>
            <a:off x="571500" y="12269258"/>
            <a:ext cx="11049000" cy="555245"/>
          </a:xfrm>
          <a:prstGeom prst="rect">
            <a:avLst/>
          </a:prstGeom>
        </p:spPr>
        <p:txBody>
          <a:bodyPr lIns="50800" tIns="50800" rIns="50800" bIns="50800"/>
          <a:lstStyle>
            <a:lvl1pPr marL="0" indent="0" defTabSz="825500">
              <a:spcBef>
                <a:spcPts val="0"/>
              </a:spcBef>
              <a:buSzTx/>
              <a:buNone/>
              <a:defRPr b="1" cap="all" spc="168" sz="2800">
                <a:solidFill>
                  <a:schemeClr val="accent1"/>
                </a:solidFill>
                <a:latin typeface="Founders Grotesk Condensed"/>
                <a:ea typeface="Founders Grotesk Condensed"/>
                <a:cs typeface="Founders Grotesk Condensed"/>
                <a:sym typeface="Founders Grotesk Condensed"/>
              </a:defRPr>
            </a:lvl1pPr>
          </a:lstStyle>
          <a:p>
            <a:pPr/>
            <a:r>
              <a:t>Author and Date</a:t>
            </a:r>
          </a:p>
        </p:txBody>
      </p:sp>
      <p:sp>
        <p:nvSpPr>
          <p:cNvPr id="40" name="Slide Title"/>
          <p:cNvSpPr txBox="1"/>
          <p:nvPr>
            <p:ph type="title" hasCustomPrompt="1"/>
          </p:nvPr>
        </p:nvSpPr>
        <p:spPr>
          <a:xfrm>
            <a:off x="571500" y="4770137"/>
            <a:ext cx="11049000" cy="7036978"/>
          </a:xfrm>
          <a:prstGeom prst="rect">
            <a:avLst/>
          </a:prstGeom>
        </p:spPr>
        <p:txBody>
          <a:bodyPr lIns="50800" tIns="50800" rIns="50800" bIns="50800" anchor="t"/>
          <a:lstStyle>
            <a:lvl1pPr algn="l" defTabSz="825500">
              <a:lnSpc>
                <a:spcPct val="80000"/>
              </a:lnSpc>
              <a:defRPr spc="-300" sz="15000">
                <a:solidFill>
                  <a:schemeClr val="accent1"/>
                </a:solidFill>
                <a:latin typeface="+mn-lt"/>
                <a:ea typeface="+mn-ea"/>
                <a:cs typeface="+mn-cs"/>
                <a:sym typeface="Founders Grotesk Semibold"/>
              </a:defRPr>
            </a:lvl1pPr>
          </a:lstStyle>
          <a:p>
            <a:pPr/>
            <a:r>
              <a:t>Slide Title</a:t>
            </a:r>
          </a:p>
        </p:txBody>
      </p:sp>
      <p:sp>
        <p:nvSpPr>
          <p:cNvPr id="41"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48"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9"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0" name="Author and Date"/>
          <p:cNvSpPr txBox="1"/>
          <p:nvPr>
            <p:ph type="body" sz="quarter" idx="13" hasCustomPrompt="1"/>
          </p:nvPr>
        </p:nvSpPr>
        <p:spPr>
          <a:xfrm>
            <a:off x="571500" y="12269258"/>
            <a:ext cx="23241000" cy="555245"/>
          </a:xfrm>
          <a:prstGeom prst="rect">
            <a:avLst/>
          </a:prstGeom>
        </p:spPr>
        <p:txBody>
          <a:bodyPr lIns="50800" tIns="50800" rIns="50800" bIns="50800"/>
          <a:lstStyle>
            <a:lvl1pPr marL="0" indent="0" defTabSz="825500">
              <a:spcBef>
                <a:spcPts val="0"/>
              </a:spcBef>
              <a:buSzTx/>
              <a:buNone/>
              <a:defRPr b="1" cap="all" spc="168" sz="2800">
                <a:solidFill>
                  <a:schemeClr val="accent1"/>
                </a:solidFill>
                <a:latin typeface="Founders Grotesk Condensed"/>
                <a:ea typeface="Founders Grotesk Condensed"/>
                <a:cs typeface="Founders Grotesk Condensed"/>
                <a:sym typeface="Founders Grotesk Condensed"/>
              </a:defRPr>
            </a:lvl1pPr>
          </a:lstStyle>
          <a:p>
            <a:pPr/>
            <a:r>
              <a:t>Author and Date</a:t>
            </a:r>
          </a:p>
        </p:txBody>
      </p:sp>
      <p:sp>
        <p:nvSpPr>
          <p:cNvPr id="51" name="Body Level One…"/>
          <p:cNvSpPr txBox="1"/>
          <p:nvPr>
            <p:ph type="body" idx="1" hasCustomPrompt="1"/>
          </p:nvPr>
        </p:nvSpPr>
        <p:spPr>
          <a:xfrm>
            <a:off x="571500" y="3904441"/>
            <a:ext cx="23241000" cy="7697009"/>
          </a:xfrm>
          <a:prstGeom prst="rect">
            <a:avLst/>
          </a:prstGeom>
        </p:spPr>
        <p:txBody>
          <a:bodyPr lIns="50800" tIns="50800" rIns="50800" bIns="50800"/>
          <a:lstStyle>
            <a:lvl1pPr marL="4572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2pPr>
            <a:lvl3pPr defTabSz="825500">
              <a:lnSpc>
                <a:spcPct val="80000"/>
              </a:lnSpc>
              <a:spcBef>
                <a:spcPts val="3600"/>
              </a:spcBef>
              <a:buClr>
                <a:schemeClr val="accent1"/>
              </a:buClr>
              <a:defRPr spc="-42" sz="4200">
                <a:solidFill>
                  <a:srgbClr val="000000"/>
                </a:solidFill>
                <a:latin typeface="Founders Grotesk Text"/>
                <a:ea typeface="Founders Grotesk Text"/>
                <a:cs typeface="Founders Grotesk Text"/>
                <a:sym typeface="Founders Grotesk Text"/>
              </a:defRPr>
            </a:lvl3pPr>
            <a:lvl4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4pPr>
            <a:lvl5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52" name="Slide Title"/>
          <p:cNvSpPr txBox="1"/>
          <p:nvPr>
            <p:ph type="title" hasCustomPrompt="1"/>
          </p:nvPr>
        </p:nvSpPr>
        <p:spPr>
          <a:xfrm>
            <a:off x="571500" y="652482"/>
            <a:ext cx="23241000" cy="1951018"/>
          </a:xfrm>
          <a:prstGeom prst="rect">
            <a:avLst/>
          </a:prstGeom>
        </p:spPr>
        <p:txBody>
          <a:bodyPr lIns="50800" tIns="50800" rIns="50800" bIns="50800" anchor="t"/>
          <a:lstStyle>
            <a:lvl1pPr algn="l" defTabSz="825500">
              <a:lnSpc>
                <a:spcPct val="60000"/>
              </a:lnSpc>
              <a:defRPr spc="-239" sz="12000">
                <a:solidFill>
                  <a:schemeClr val="accent1"/>
                </a:solidFill>
                <a:latin typeface="+mn-lt"/>
                <a:ea typeface="+mn-ea"/>
                <a:cs typeface="+mn-cs"/>
                <a:sym typeface="Founders Grotesk Semibold"/>
              </a:defRPr>
            </a:lvl1pPr>
          </a:lstStyle>
          <a:p>
            <a:pPr/>
            <a:r>
              <a:t>Slide Title</a:t>
            </a:r>
          </a:p>
        </p:txBody>
      </p:sp>
      <p:sp>
        <p:nvSpPr>
          <p:cNvPr id="53" name="Slide Number"/>
          <p:cNvSpPr txBox="1"/>
          <p:nvPr>
            <p:ph type="sldNum" sz="quarter" idx="2"/>
          </p:nvPr>
        </p:nvSpPr>
        <p:spPr>
          <a:xfrm>
            <a:off x="23436122"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60" name="Line"/>
          <p:cNvSpPr/>
          <p:nvPr/>
        </p:nvSpPr>
        <p:spPr>
          <a:xfrm>
            <a:off x="635000" y="12192000"/>
            <a:ext cx="23118143"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1"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2" name="Body Level One…"/>
          <p:cNvSpPr txBox="1"/>
          <p:nvPr>
            <p:ph type="body" idx="1" hasCustomPrompt="1"/>
          </p:nvPr>
        </p:nvSpPr>
        <p:spPr>
          <a:xfrm>
            <a:off x="571500" y="3898900"/>
            <a:ext cx="23241000" cy="7696200"/>
          </a:xfrm>
          <a:prstGeom prst="rect">
            <a:avLst/>
          </a:prstGeom>
        </p:spPr>
        <p:txBody>
          <a:bodyPr lIns="50800" tIns="50800" rIns="50800" bIns="50800" numCol="2" spcCol="1162050"/>
          <a:lstStyle>
            <a:lvl1pPr marL="4572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2pPr>
            <a:lvl3pPr defTabSz="825500">
              <a:lnSpc>
                <a:spcPct val="80000"/>
              </a:lnSpc>
              <a:spcBef>
                <a:spcPts val="3600"/>
              </a:spcBef>
              <a:buClr>
                <a:schemeClr val="accent1"/>
              </a:buClr>
              <a:defRPr spc="-42" sz="4200">
                <a:solidFill>
                  <a:srgbClr val="000000"/>
                </a:solidFill>
                <a:latin typeface="Founders Grotesk Text"/>
                <a:ea typeface="Founders Grotesk Text"/>
                <a:cs typeface="Founders Grotesk Text"/>
                <a:sym typeface="Founders Grotesk Text"/>
              </a:defRPr>
            </a:lvl3pPr>
            <a:lvl4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4pPr>
            <a:lvl5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63"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70" name="Slide Subtitle"/>
          <p:cNvSpPr txBox="1"/>
          <p:nvPr>
            <p:ph type="body" sz="quarter" idx="13" hasCustomPrompt="1"/>
          </p:nvPr>
        </p:nvSpPr>
        <p:spPr>
          <a:xfrm>
            <a:off x="13157200" y="1852248"/>
            <a:ext cx="10256838" cy="1310641"/>
          </a:xfrm>
          <a:prstGeom prst="rect">
            <a:avLst/>
          </a:prstGeom>
        </p:spPr>
        <p:txBody>
          <a:bodyPr lIns="50800" tIns="50800" rIns="50800" bIns="50800" anchor="ctr"/>
          <a:lstStyle>
            <a:lvl1pPr marL="0" indent="0" defTabSz="578358">
              <a:lnSpc>
                <a:spcPct val="80000"/>
              </a:lnSpc>
              <a:spcBef>
                <a:spcPts val="0"/>
              </a:spcBef>
              <a:buSzTx/>
              <a:buNone/>
              <a:defRPr sz="7919">
                <a:solidFill>
                  <a:schemeClr val="accent1"/>
                </a:solidFill>
                <a:latin typeface="Founders Grotesk"/>
                <a:ea typeface="Founders Grotesk"/>
                <a:cs typeface="Founders Grotesk"/>
                <a:sym typeface="Founders Grotesk"/>
              </a:defRPr>
            </a:lvl1pPr>
          </a:lstStyle>
          <a:p>
            <a:pPr/>
            <a:r>
              <a:t>Slide Subtitle</a:t>
            </a:r>
          </a:p>
        </p:txBody>
      </p:sp>
      <p:sp>
        <p:nvSpPr>
          <p:cNvPr id="71" name="683033896_1440x1778.jpg"/>
          <p:cNvSpPr/>
          <p:nvPr>
            <p:ph type="pic" idx="14"/>
          </p:nvPr>
        </p:nvSpPr>
        <p:spPr>
          <a:xfrm>
            <a:off x="0" y="-671784"/>
            <a:ext cx="12196747" cy="15059595"/>
          </a:xfrm>
          <a:prstGeom prst="rect">
            <a:avLst/>
          </a:prstGeom>
        </p:spPr>
        <p:txBody>
          <a:bodyPr tIns="45719" bIns="45719">
            <a:noAutofit/>
          </a:bodyPr>
          <a:lstStyle/>
          <a:p>
            <a:pPr/>
          </a:p>
        </p:txBody>
      </p:sp>
      <p:sp>
        <p:nvSpPr>
          <p:cNvPr id="72"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3"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74" name="Slide Title"/>
          <p:cNvSpPr txBox="1"/>
          <p:nvPr>
            <p:ph type="title" hasCustomPrompt="1"/>
          </p:nvPr>
        </p:nvSpPr>
        <p:spPr>
          <a:xfrm>
            <a:off x="13157200" y="864810"/>
            <a:ext cx="10256838" cy="1308101"/>
          </a:xfrm>
          <a:prstGeom prst="rect">
            <a:avLst/>
          </a:prstGeom>
        </p:spPr>
        <p:txBody>
          <a:bodyPr lIns="50800" tIns="50800" rIns="50800" bIns="50800" anchor="b"/>
          <a:lstStyle>
            <a:lvl1pPr algn="l" defTabSz="825500">
              <a:lnSpc>
                <a:spcPct val="80000"/>
              </a:lnSpc>
              <a:defRPr sz="8000">
                <a:solidFill>
                  <a:schemeClr val="accent1"/>
                </a:solidFill>
                <a:latin typeface="+mn-lt"/>
                <a:ea typeface="+mn-ea"/>
                <a:cs typeface="+mn-cs"/>
                <a:sym typeface="Founders Grotesk Semibold"/>
              </a:defRPr>
            </a:lvl1pPr>
          </a:lstStyle>
          <a:p>
            <a:pPr/>
            <a:r>
              <a:t>Slide Title </a:t>
            </a:r>
          </a:p>
        </p:txBody>
      </p:sp>
      <p:sp>
        <p:nvSpPr>
          <p:cNvPr id="75" name="Body Level One…"/>
          <p:cNvSpPr txBox="1"/>
          <p:nvPr>
            <p:ph type="body" sz="half" idx="1" hasCustomPrompt="1"/>
          </p:nvPr>
        </p:nvSpPr>
        <p:spPr>
          <a:xfrm>
            <a:off x="13157200" y="3904441"/>
            <a:ext cx="10256838" cy="7303309"/>
          </a:xfrm>
          <a:prstGeom prst="rect">
            <a:avLst/>
          </a:prstGeom>
        </p:spPr>
        <p:txBody>
          <a:bodyPr lIns="50800" tIns="50800" rIns="50800" bIns="50800"/>
          <a:lstStyle>
            <a:lvl1pPr marL="4572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2pPr>
            <a:lvl3pPr defTabSz="825500">
              <a:lnSpc>
                <a:spcPct val="80000"/>
              </a:lnSpc>
              <a:spcBef>
                <a:spcPts val="3600"/>
              </a:spcBef>
              <a:buClr>
                <a:schemeClr val="accent1"/>
              </a:buClr>
              <a:defRPr spc="-42" sz="4200">
                <a:solidFill>
                  <a:srgbClr val="000000"/>
                </a:solidFill>
                <a:latin typeface="Founders Grotesk Text"/>
                <a:ea typeface="Founders Grotesk Text"/>
                <a:cs typeface="Founders Grotesk Text"/>
                <a:sym typeface="Founders Grotesk Text"/>
              </a:defRPr>
            </a:lvl3pPr>
            <a:lvl4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4pPr>
            <a:lvl5pPr defTabSz="825500">
              <a:lnSpc>
                <a:spcPct val="80000"/>
              </a:lnSpc>
              <a:spcBef>
                <a:spcPts val="3600"/>
              </a:spcBef>
              <a:buClr>
                <a:schemeClr val="accent1"/>
              </a:buClr>
              <a:buChar char="•"/>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7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chemeClr val="accent3">
            <a:hueOff val="513816"/>
            <a:satOff val="9467"/>
            <a:lumOff val="17481"/>
          </a:schemeClr>
        </a:solidFill>
      </p:bgPr>
    </p:bg>
    <p:spTree>
      <p:nvGrpSpPr>
        <p:cNvPr id="1" name=""/>
        <p:cNvGrpSpPr/>
        <p:nvPr/>
      </p:nvGrpSpPr>
      <p:grpSpPr>
        <a:xfrm>
          <a:off x="0" y="0"/>
          <a:ext cx="0" cy="0"/>
          <a:chOff x="0" y="0"/>
          <a:chExt cx="0" cy="0"/>
        </a:xfrm>
      </p:grpSpPr>
      <p:sp>
        <p:nvSpPr>
          <p:cNvPr id="83" name="Line"/>
          <p:cNvSpPr/>
          <p:nvPr/>
        </p:nvSpPr>
        <p:spPr>
          <a:xfrm>
            <a:off x="635000" y="12192000"/>
            <a:ext cx="23114000" cy="0"/>
          </a:xfrm>
          <a:prstGeom prst="line">
            <a:avLst/>
          </a:prstGeom>
          <a:ln w="38100">
            <a:solidFill>
              <a:schemeClr val="accent1"/>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4" name="Line"/>
          <p:cNvSpPr/>
          <p:nvPr/>
        </p:nvSpPr>
        <p:spPr>
          <a:xfrm>
            <a:off x="635000" y="9443335"/>
            <a:ext cx="23114000" cy="1"/>
          </a:xfrm>
          <a:prstGeom prst="line">
            <a:avLst/>
          </a:prstGeom>
          <a:ln w="114300">
            <a:solidFill>
              <a:schemeClr val="accent1"/>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5" name="Section Title"/>
          <p:cNvSpPr txBox="1"/>
          <p:nvPr>
            <p:ph type="title" hasCustomPrompt="1"/>
          </p:nvPr>
        </p:nvSpPr>
        <p:spPr>
          <a:xfrm>
            <a:off x="571500" y="9530979"/>
            <a:ext cx="23241000" cy="2019301"/>
          </a:xfrm>
          <a:prstGeom prst="rect">
            <a:avLst/>
          </a:prstGeom>
        </p:spPr>
        <p:txBody>
          <a:bodyPr lIns="50800" tIns="50800" rIns="50800" bIns="50800" anchor="b"/>
          <a:lstStyle>
            <a:lvl1pPr algn="l" defTabSz="825500">
              <a:lnSpc>
                <a:spcPct val="70000"/>
              </a:lnSpc>
              <a:defRPr spc="-300" sz="15000">
                <a:solidFill>
                  <a:schemeClr val="accent1"/>
                </a:solidFill>
                <a:latin typeface="+mn-lt"/>
                <a:ea typeface="+mn-ea"/>
                <a:cs typeface="+mn-cs"/>
                <a:sym typeface="Founders Grotesk Semibold"/>
              </a:defRPr>
            </a:lvl1pPr>
          </a:lstStyle>
          <a:p>
            <a:pPr/>
            <a:r>
              <a:t>Section Title</a:t>
            </a:r>
          </a:p>
        </p:txBody>
      </p:sp>
      <p:sp>
        <p:nvSpPr>
          <p:cNvPr id="8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93"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4"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5" name="Slide Title"/>
          <p:cNvSpPr txBox="1"/>
          <p:nvPr>
            <p:ph type="title" hasCustomPrompt="1"/>
          </p:nvPr>
        </p:nvSpPr>
        <p:spPr>
          <a:xfrm>
            <a:off x="571500" y="715982"/>
            <a:ext cx="23241000" cy="1951018"/>
          </a:xfrm>
          <a:prstGeom prst="rect">
            <a:avLst/>
          </a:prstGeom>
        </p:spPr>
        <p:txBody>
          <a:bodyPr lIns="50800" tIns="50800" rIns="50800" bIns="50800" anchor="t"/>
          <a:lstStyle>
            <a:lvl1pPr algn="l" defTabSz="825500">
              <a:lnSpc>
                <a:spcPct val="60000"/>
              </a:lnSpc>
              <a:defRPr spc="-239" sz="12000">
                <a:solidFill>
                  <a:schemeClr val="accent1"/>
                </a:solidFill>
                <a:latin typeface="+mn-lt"/>
                <a:ea typeface="+mn-ea"/>
                <a:cs typeface="+mn-cs"/>
                <a:sym typeface="Founders Grotesk Semibold"/>
              </a:defRPr>
            </a:lvl1pPr>
          </a:lstStyle>
          <a:p>
            <a:pPr/>
            <a:r>
              <a:t>Slide Title </a:t>
            </a:r>
          </a:p>
        </p:txBody>
      </p:sp>
      <p:sp>
        <p:nvSpPr>
          <p:cNvPr id="9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000000"/>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chemeClr val="accent1">
            <a:hueOff val="-42304"/>
            <a:satOff val="23749"/>
            <a:lumOff val="-45745"/>
          </a:schemeClr>
        </a:solidFill>
      </p:bgPr>
    </p:bg>
    <p:spTree>
      <p:nvGrpSpPr>
        <p:cNvPr id="1" name=""/>
        <p:cNvGrpSpPr/>
        <p:nvPr/>
      </p:nvGrpSpPr>
      <p:grpSpPr>
        <a:xfrm>
          <a:off x="0" y="0"/>
          <a:ext cx="0" cy="0"/>
          <a:chOff x="0" y="0"/>
          <a:chExt cx="0" cy="0"/>
        </a:xfrm>
      </p:grpSpPr>
      <p:sp>
        <p:nvSpPr>
          <p:cNvPr id="103" name="Agenda Title"/>
          <p:cNvSpPr txBox="1"/>
          <p:nvPr>
            <p:ph type="title" hasCustomPrompt="1"/>
          </p:nvPr>
        </p:nvSpPr>
        <p:spPr>
          <a:xfrm>
            <a:off x="575641" y="881082"/>
            <a:ext cx="23241001" cy="1951018"/>
          </a:xfrm>
          <a:prstGeom prst="rect">
            <a:avLst/>
          </a:prstGeom>
        </p:spPr>
        <p:txBody>
          <a:bodyPr lIns="50800" tIns="50800" rIns="50800" bIns="50800" anchor="t"/>
          <a:lstStyle>
            <a:lvl1pPr algn="l" defTabSz="825500">
              <a:lnSpc>
                <a:spcPct val="80000"/>
              </a:lnSpc>
              <a:defRPr spc="-79" sz="8000">
                <a:solidFill>
                  <a:schemeClr val="accent4"/>
                </a:solidFill>
                <a:latin typeface="Founders Grotesk"/>
                <a:ea typeface="Founders Grotesk"/>
                <a:cs typeface="Founders Grotesk"/>
                <a:sym typeface="Founders Grotesk"/>
              </a:defRPr>
            </a:lvl1pPr>
          </a:lstStyle>
          <a:p>
            <a:pPr/>
            <a:r>
              <a:t>Agenda Title</a:t>
            </a:r>
          </a:p>
        </p:txBody>
      </p:sp>
      <p:sp>
        <p:nvSpPr>
          <p:cNvPr id="104"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5" name="Body Level One…"/>
          <p:cNvSpPr txBox="1"/>
          <p:nvPr>
            <p:ph type="body" idx="1" hasCustomPrompt="1"/>
          </p:nvPr>
        </p:nvSpPr>
        <p:spPr>
          <a:xfrm>
            <a:off x="575641" y="3276600"/>
            <a:ext cx="23241001" cy="9870679"/>
          </a:xfrm>
          <a:prstGeom prst="rect">
            <a:avLst/>
          </a:prstGeom>
        </p:spPr>
        <p:txBody>
          <a:bodyPr lIns="50800" tIns="50800" rIns="50800" bIns="50800"/>
          <a:lstStyle>
            <a:lvl1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1pPr>
            <a:lvl2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2pPr>
            <a:lvl3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3pPr>
            <a:lvl4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4pPr>
            <a:lvl5pPr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lvl5pPr>
          </a:lstStyle>
          <a:p>
            <a:pPr/>
            <a:r>
              <a:t>Agenda Topics</a:t>
            </a:r>
          </a:p>
          <a:p>
            <a:pPr lvl="1"/>
            <a:r>
              <a:t/>
            </a:r>
          </a:p>
          <a:p>
            <a:pPr lvl="2"/>
            <a:r>
              <a:t/>
            </a:r>
          </a:p>
          <a:p>
            <a:pPr lvl="3"/>
            <a:r>
              <a:t/>
            </a:r>
          </a:p>
          <a:p>
            <a:pPr lvl="4"/>
            <a:r>
              <a:t/>
            </a:r>
          </a:p>
        </p:txBody>
      </p:sp>
      <p:sp>
        <p:nvSpPr>
          <p:cNvPr id="106" name="Slide Number"/>
          <p:cNvSpPr txBox="1"/>
          <p:nvPr>
            <p:ph type="sldNum" sz="quarter" idx="2"/>
          </p:nvPr>
        </p:nvSpPr>
        <p:spPr>
          <a:xfrm>
            <a:off x="23431499" y="12268199"/>
            <a:ext cx="371756" cy="555245"/>
          </a:xfrm>
          <a:prstGeom prst="rect">
            <a:avLst/>
          </a:prstGeom>
        </p:spPr>
        <p:txBody>
          <a:bodyPr lIns="50800" tIns="50800" rIns="50800" bIns="50800" anchor="b"/>
          <a:lstStyle>
            <a:lvl1pPr defTabSz="825500">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p>
            <a:pPr/>
            <a:r>
              <a:t>Title Text</a:t>
            </a:r>
          </a:p>
        </p:txBody>
      </p:sp>
      <p:sp>
        <p:nvSpPr>
          <p:cNvPr id="3"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660252" y="12802238"/>
            <a:ext cx="504548" cy="551181"/>
          </a:xfrm>
          <a:prstGeom prst="rect">
            <a:avLst/>
          </a:prstGeom>
          <a:ln w="12700">
            <a:miter lim="400000"/>
          </a:ln>
        </p:spPr>
        <p:txBody>
          <a:bodyPr wrap="none" tIns="91439" bIns="91439" anchor="ctr">
            <a:spAutoFit/>
          </a:bodyPr>
          <a:lstStyle>
            <a:lvl1pPr algn="r" defTabSz="1828800">
              <a:lnSpc>
                <a:spcPct val="100000"/>
              </a:lnSpc>
              <a:spcBef>
                <a:spcPts val="0"/>
              </a:spcBef>
              <a:defRPr spc="0" sz="24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1pPr>
      <a:lvl2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2pPr>
      <a:lvl3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3pPr>
      <a:lvl4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4pPr>
      <a:lvl5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5pPr>
      <a:lvl6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6pPr>
      <a:lvl7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7pPr>
      <a:lvl8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8pPr>
      <a:lvl9pPr marL="0" marR="0" indent="0" algn="ctr" defTabSz="1828800" latinLnBrk="0">
        <a:lnSpc>
          <a:spcPct val="100000"/>
        </a:lnSpc>
        <a:spcBef>
          <a:spcPts val="0"/>
        </a:spcBef>
        <a:spcAft>
          <a:spcPts val="0"/>
        </a:spcAft>
        <a:buClrTx/>
        <a:buSzTx/>
        <a:buFontTx/>
        <a:buNone/>
        <a:tabLst/>
        <a:defRPr b="0" baseline="0" cap="none" i="0" spc="0" strike="noStrike" sz="8800" u="none">
          <a:solidFill>
            <a:srgbClr val="000000"/>
          </a:solidFill>
          <a:uFillTx/>
          <a:latin typeface="Calibri"/>
          <a:ea typeface="Calibri"/>
          <a:cs typeface="Calibri"/>
          <a:sym typeface="Calibri"/>
        </a:defRPr>
      </a:lvl9pPr>
    </p:titleStyle>
    <p:bodyStyle>
      <a:lvl1pPr marL="1028700" marR="0" indent="-1028700" algn="l" defTabSz="1828800" latinLnBrk="0">
        <a:lnSpc>
          <a:spcPct val="100000"/>
        </a:lnSpc>
        <a:spcBef>
          <a:spcPts val="1300"/>
        </a:spcBef>
        <a:spcAft>
          <a:spcPts val="0"/>
        </a:spcAft>
        <a:buClrTx/>
        <a:buSzPct val="100000"/>
        <a:buFontTx/>
        <a:buAutoNum type="romanUcPeriod" startAt="1"/>
        <a:tabLst/>
        <a:defRPr b="0" baseline="0" cap="none" i="0" spc="0" strike="noStrike" sz="5600" u="none">
          <a:solidFill>
            <a:srgbClr val="FFC000"/>
          </a:solidFill>
          <a:uFillTx/>
          <a:latin typeface="Calibri"/>
          <a:ea typeface="Calibri"/>
          <a:cs typeface="Calibri"/>
          <a:sym typeface="Calibri"/>
        </a:defRPr>
      </a:lvl1pPr>
      <a:lvl2pPr marL="1028700" marR="0" indent="-5715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2pPr>
      <a:lvl3pPr marL="1371600" marR="0" indent="-4572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3pPr>
      <a:lvl4pPr marL="1828800" marR="0" indent="-4572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4pPr>
      <a:lvl5pPr marL="2286000" marR="0" indent="-4572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5pPr>
      <a:lvl6pPr marL="2743200" marR="0" indent="-457200"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6pPr>
      <a:lvl7pPr marL="3383279" marR="0" indent="-640079"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7pPr>
      <a:lvl8pPr marL="3840479" marR="0" indent="-640079"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8pPr>
      <a:lvl9pPr marL="4297679" marR="0" indent="-640079" algn="l" defTabSz="1828800" latinLnBrk="0">
        <a:lnSpc>
          <a:spcPct val="100000"/>
        </a:lnSpc>
        <a:spcBef>
          <a:spcPts val="1300"/>
        </a:spcBef>
        <a:spcAft>
          <a:spcPts val="0"/>
        </a:spcAft>
        <a:buClrTx/>
        <a:buSzPct val="100000"/>
        <a:buFontTx/>
        <a:buChar char="•"/>
        <a:tabLst/>
        <a:defRPr b="0" baseline="0" cap="none" i="0" spc="0" strike="noStrike" sz="5600" u="none">
          <a:solidFill>
            <a:srgbClr val="FFC000"/>
          </a:solidFill>
          <a:uFillTx/>
          <a:latin typeface="Calibri"/>
          <a:ea typeface="Calibri"/>
          <a:cs typeface="Calibri"/>
          <a:sym typeface="Calibri"/>
        </a:defRPr>
      </a:lvl9pPr>
    </p:bodyStyle>
    <p:otherStyle>
      <a:lvl1pPr marL="0" marR="0" indent="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1pPr>
      <a:lvl2pPr marL="0" marR="0" indent="4572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2pPr>
      <a:lvl3pPr marL="0" marR="0" indent="9144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3pPr>
      <a:lvl4pPr marL="0" marR="0" indent="13716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4pPr>
      <a:lvl5pPr marL="0" marR="0" indent="18288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5pPr>
      <a:lvl6pPr marL="0" marR="0" indent="22860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6pPr>
      <a:lvl7pPr marL="0" marR="0" indent="27432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7pPr>
      <a:lvl8pPr marL="0" marR="0" indent="32004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8pPr>
      <a:lvl9pPr marL="0" marR="0" indent="36576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contract-2098011_1280.jpg" descr="contract-2098011_1280.jpg"/>
          <p:cNvPicPr>
            <a:picLocks noChangeAspect="1"/>
          </p:cNvPicPr>
          <p:nvPr/>
        </p:nvPicPr>
        <p:blipFill>
          <a:blip r:embed="rId2">
            <a:extLst/>
          </a:blip>
          <a:stretch>
            <a:fillRect/>
          </a:stretch>
        </p:blipFill>
        <p:spPr>
          <a:xfrm>
            <a:off x="663286" y="3197098"/>
            <a:ext cx="7288308" cy="5147368"/>
          </a:xfrm>
          <a:prstGeom prst="rect">
            <a:avLst/>
          </a:prstGeom>
          <a:ln w="12700">
            <a:miter lim="400000"/>
          </a:ln>
        </p:spPr>
      </p:pic>
      <p:sp>
        <p:nvSpPr>
          <p:cNvPr id="198" name="Junio, 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199" name="PACTOS Bíblicos - Introducción"/>
          <p:cNvSpPr txBox="1"/>
          <p:nvPr>
            <p:ph type="ctrTitle"/>
          </p:nvPr>
        </p:nvSpPr>
        <p:spPr>
          <a:prstGeom prst="rect">
            <a:avLst/>
          </a:prstGeom>
        </p:spPr>
        <p:txBody>
          <a:bodyPr/>
          <a:lstStyle>
            <a:lvl1pPr defTabSz="775969">
              <a:defRPr spc="-282" sz="14100"/>
            </a:lvl1pPr>
          </a:lstStyle>
          <a:p>
            <a:pPr/>
            <a:r>
              <a:t>PACTOS Bíblicos - Introducción</a:t>
            </a:r>
          </a:p>
        </p:txBody>
      </p:sp>
      <p:sp>
        <p:nvSpPr>
          <p:cNvPr id="200" name="Una mini-serie sobre los pactos de la Biblia"/>
          <p:cNvSpPr txBox="1"/>
          <p:nvPr>
            <p:ph type="subTitle" sz="quarter" idx="1"/>
          </p:nvPr>
        </p:nvSpPr>
        <p:spPr>
          <a:prstGeom prst="rect">
            <a:avLst/>
          </a:prstGeom>
        </p:spPr>
        <p:txBody>
          <a:bodyPr/>
          <a:lstStyle/>
          <a:p>
            <a:pPr/>
            <a:r>
              <a:t>Una mini-serie sobre los pactos de la Biblia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emas"/>
          <p:cNvSpPr txBox="1"/>
          <p:nvPr>
            <p:ph type="title"/>
          </p:nvPr>
        </p:nvSpPr>
        <p:spPr>
          <a:prstGeom prst="rect">
            <a:avLst/>
          </a:prstGeom>
        </p:spPr>
        <p:txBody>
          <a:bodyPr/>
          <a:lstStyle/>
          <a:p>
            <a:pPr/>
            <a:r>
              <a:t>Temas</a:t>
            </a:r>
          </a:p>
        </p:txBody>
      </p:sp>
      <p:sp>
        <p:nvSpPr>
          <p:cNvPr id="257"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B. ¿Como es usado la palabra pacto en la Biblia?</a:t>
            </a:r>
          </a:p>
          <a:p>
            <a:pPr lvl="7"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pPr>
            <a:r>
              <a:t>    </a:t>
            </a:r>
            <a:r>
              <a:rPr>
                <a:solidFill>
                  <a:schemeClr val="accent2">
                    <a:hueOff val="-279657"/>
                    <a:satOff val="2412"/>
                    <a:lumOff val="-45213"/>
                  </a:schemeClr>
                </a:solidFill>
                <a:latin typeface="Founders Grotesk"/>
                <a:ea typeface="Founders Grotesk"/>
                <a:cs typeface="Founders Grotesk"/>
                <a:sym typeface="Founders Grotesk"/>
              </a:rPr>
              <a:t>  C. Significado de la palabra</a:t>
            </a:r>
          </a:p>
          <a:p>
            <a:pPr>
              <a:defRPr>
                <a:solidFill>
                  <a:schemeClr val="accent2">
                    <a:hueOff val="-279657"/>
                    <a:satOff val="2412"/>
                    <a:lumOff val="-45213"/>
                  </a:schemeClr>
                </a:solidFill>
                <a:latin typeface="Founders Grotesk"/>
                <a:ea typeface="Founders Grotesk"/>
                <a:cs typeface="Founders Grotesk"/>
                <a:sym typeface="Founders Grotesk"/>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emas"/>
          <p:cNvSpPr txBox="1"/>
          <p:nvPr>
            <p:ph type="title"/>
          </p:nvPr>
        </p:nvSpPr>
        <p:spPr>
          <a:prstGeom prst="rect">
            <a:avLst/>
          </a:prstGeom>
        </p:spPr>
        <p:txBody>
          <a:bodyPr/>
          <a:lstStyle/>
          <a:p>
            <a:pPr/>
            <a:r>
              <a:t>Temas</a:t>
            </a:r>
          </a:p>
        </p:txBody>
      </p:sp>
      <p:sp>
        <p:nvSpPr>
          <p:cNvPr id="260"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B. ¿Como es usado la palabra pacto en la Biblia?</a:t>
            </a:r>
          </a:p>
          <a:p>
            <a:pPr lvl="7"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pPr>
            <a:r>
              <a:t>    </a:t>
            </a:r>
            <a:r>
              <a:rPr>
                <a:solidFill>
                  <a:schemeClr val="accent2">
                    <a:hueOff val="-279657"/>
                    <a:satOff val="2412"/>
                    <a:lumOff val="-45213"/>
                  </a:schemeClr>
                </a:solidFill>
                <a:latin typeface="Founders Grotesk"/>
                <a:ea typeface="Founders Grotesk"/>
                <a:cs typeface="Founders Grotesk"/>
                <a:sym typeface="Founders Grotesk"/>
              </a:rPr>
              <a:t>  C. Significado de la palabra</a:t>
            </a:r>
          </a:p>
          <a:p>
            <a:pPr>
              <a:defRPr>
                <a:solidFill>
                  <a:schemeClr val="accent2">
                    <a:hueOff val="-279657"/>
                    <a:satOff val="2412"/>
                    <a:lumOff val="-45213"/>
                  </a:schemeClr>
                </a:solidFill>
                <a:latin typeface="Founders Grotesk"/>
                <a:ea typeface="Founders Grotesk"/>
                <a:cs typeface="Founders Grotesk"/>
                <a:sym typeface="Founders Grotesk"/>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Junio, 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263" name="Bilateral o Conditional…"/>
          <p:cNvSpPr txBox="1"/>
          <p:nvPr>
            <p:ph type="body" idx="1"/>
          </p:nvPr>
        </p:nvSpPr>
        <p:spPr>
          <a:prstGeom prst="rect">
            <a:avLst/>
          </a:prstGeom>
        </p:spPr>
        <p:txBody>
          <a:bodyPr/>
          <a:lstStyle/>
          <a:p>
            <a:pPr marL="457199" indent="-457199">
              <a:defRPr spc="-70" sz="7000"/>
            </a:pPr>
            <a:r>
              <a:t>Bilateral o Conditional</a:t>
            </a:r>
          </a:p>
          <a:p>
            <a:pPr marL="457199" indent="-457199">
              <a:defRPr spc="-70" sz="7000"/>
            </a:pPr>
            <a:r>
              <a:t>Unilateral o Incondicional</a:t>
            </a:r>
          </a:p>
          <a:p>
            <a:pPr marL="457199" indent="-457199">
              <a:defRPr spc="-70" sz="7000"/>
            </a:pPr>
            <a:r>
              <a:t>Matrimonio</a:t>
            </a:r>
          </a:p>
        </p:txBody>
      </p:sp>
      <p:sp>
        <p:nvSpPr>
          <p:cNvPr id="264" name="Tipos de Pactos"/>
          <p:cNvSpPr txBox="1"/>
          <p:nvPr>
            <p:ph type="title"/>
          </p:nvPr>
        </p:nvSpPr>
        <p:spPr>
          <a:prstGeom prst="rect">
            <a:avLst/>
          </a:prstGeom>
        </p:spPr>
        <p:txBody>
          <a:bodyPr/>
          <a:lstStyle/>
          <a:p>
            <a:pPr/>
            <a:r>
              <a:t>Tipos de Pactos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6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Junio, 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269" name="Sangre…"/>
          <p:cNvSpPr txBox="1"/>
          <p:nvPr>
            <p:ph type="body" idx="1"/>
          </p:nvPr>
        </p:nvSpPr>
        <p:spPr>
          <a:prstGeom prst="rect">
            <a:avLst/>
          </a:prstGeom>
        </p:spPr>
        <p:txBody>
          <a:bodyPr/>
          <a:lstStyle/>
          <a:p>
            <a:pPr marL="457199" indent="-457199">
              <a:defRPr spc="-66" sz="6700"/>
            </a:pPr>
            <a:r>
              <a:t>Sangre</a:t>
            </a:r>
          </a:p>
          <a:p>
            <a:pPr lvl="1" marL="914399" indent="-457199">
              <a:defRPr spc="-66" sz="6700"/>
            </a:pPr>
            <a:r>
              <a:t>La vida esta en la sangre</a:t>
            </a:r>
          </a:p>
          <a:p>
            <a:pPr lvl="1" marL="914399" indent="-457199">
              <a:defRPr spc="-66" sz="6700"/>
            </a:pPr>
            <a:r>
              <a:t>Ambas partes cortaban animales y caminaban entre la sangre diciendo, </a:t>
            </a:r>
          </a:p>
          <a:p>
            <a:pPr lvl="2" marL="1371599" indent="-457199">
              <a:defRPr spc="-66" sz="6700"/>
            </a:pPr>
            <a:r>
              <a:t>El pacto Mosaico era con sangre (Ex 24:8)</a:t>
            </a:r>
          </a:p>
          <a:p>
            <a:pPr lvl="2" marL="1371599" indent="-457199">
              <a:defRPr spc="-66" sz="6700"/>
            </a:pPr>
            <a:r>
              <a:t>El nuevo pacto es en sangre (Heb 13:20)</a:t>
            </a:r>
          </a:p>
        </p:txBody>
      </p:sp>
      <p:sp>
        <p:nvSpPr>
          <p:cNvPr id="270" name="Tipos de Pactos"/>
          <p:cNvSpPr txBox="1"/>
          <p:nvPr>
            <p:ph type="title"/>
          </p:nvPr>
        </p:nvSpPr>
        <p:spPr>
          <a:prstGeom prst="rect">
            <a:avLst/>
          </a:prstGeom>
        </p:spPr>
        <p:txBody>
          <a:bodyPr/>
          <a:lstStyle/>
          <a:p>
            <a:pPr/>
            <a:r>
              <a:t>Tipos de Pactos</a:t>
            </a:r>
          </a:p>
        </p:txBody>
      </p:sp>
      <p:sp>
        <p:nvSpPr>
          <p:cNvPr id="271" name="“si no cumplo mi parte de este pacto, puedes hacer conmigo lo que hicimos a estos animales” Jer 34:18-20"/>
          <p:cNvSpPr/>
          <p:nvPr/>
        </p:nvSpPr>
        <p:spPr>
          <a:xfrm>
            <a:off x="1874466" y="5735095"/>
            <a:ext cx="20635068" cy="2730286"/>
          </a:xfrm>
          <a:prstGeom prst="roundRect">
            <a:avLst>
              <a:gd name="adj" fmla="val 6977"/>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lvl="1" algn="ctr" defTabSz="584200">
              <a:lnSpc>
                <a:spcPct val="100000"/>
              </a:lnSpc>
              <a:spcBef>
                <a:spcPts val="0"/>
              </a:spcBef>
              <a:defRPr cap="all" spc="390" sz="6500">
                <a:latin typeface="Founders Grotesk Condensed"/>
                <a:ea typeface="Founders Grotesk Condensed"/>
                <a:cs typeface="Founders Grotesk Condensed"/>
                <a:sym typeface="Founders Grotesk Condensed"/>
              </a:defRPr>
            </a:pPr>
            <a:r>
              <a:t>“</a:t>
            </a:r>
            <a:r>
              <a:t>si no cumplo mi parte de este pacto, puedes hacer conmigo lo que hicimos a estos animales</a:t>
            </a:r>
            <a:r>
              <a:t>” Jer 34:18-20</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6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6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ID="9" grpId="2" fill="hold">
                                  <p:stCondLst>
                                    <p:cond delay="0"/>
                                  </p:stCondLst>
                                  <p:iterate type="el" backwards="0">
                                    <p:tmAbs val="0"/>
                                  </p:iterate>
                                  <p:childTnLst>
                                    <p:set>
                                      <p:cBhvr>
                                        <p:cTn id="20" fill="hold"/>
                                        <p:tgtEl>
                                          <p:spTgt spid="271"/>
                                        </p:tgtEl>
                                        <p:attrNameLst>
                                          <p:attrName>style.visibility</p:attrName>
                                        </p:attrNameLst>
                                      </p:cBhvr>
                                      <p:to>
                                        <p:strVal val="visible"/>
                                      </p:to>
                                    </p:set>
                                    <p:animEffect filter="dissolve" transition="in">
                                      <p:cBhvr>
                                        <p:cTn id="21" dur="1500"/>
                                        <p:tgtEl>
                                          <p:spTgt spid="271"/>
                                        </p:tgtEl>
                                      </p:cBhvr>
                                    </p:animEffect>
                                  </p:childTnLst>
                                </p:cTn>
                              </p:par>
                            </p:childTnLst>
                          </p:cTn>
                        </p:par>
                      </p:childTnLst>
                    </p:cTn>
                  </p:par>
                  <p:par>
                    <p:cTn id="22" fill="hold">
                      <p:stCondLst>
                        <p:cond delay="indefinite"/>
                      </p:stCondLst>
                      <p:childTnLst>
                        <p:par>
                          <p:cTn id="23" fill="hold">
                            <p:stCondLst>
                              <p:cond delay="0"/>
                            </p:stCondLst>
                            <p:childTnLst>
                              <p:par>
                                <p:cTn id="24" presetClass="exit" nodeType="clickEffect" presetID="10" grpId="3" fill="hold">
                                  <p:stCondLst>
                                    <p:cond delay="0"/>
                                  </p:stCondLst>
                                  <p:iterate type="el" backwards="0">
                                    <p:tmAbs val="0"/>
                                  </p:iterate>
                                  <p:childTnLst>
                                    <p:animEffect filter="fade" transition="out">
                                      <p:cBhvr>
                                        <p:cTn id="25" dur="1000" fill="hold"/>
                                        <p:tgtEl>
                                          <p:spTgt spid="271"/>
                                        </p:tgtEl>
                                      </p:cBhvr>
                                    </p:animEffect>
                                    <p:set>
                                      <p:cBhvr>
                                        <p:cTn id="26" fill="hold">
                                          <p:stCondLst>
                                            <p:cond delay="999"/>
                                          </p:stCondLst>
                                        </p:cTn>
                                        <p:tgtEl>
                                          <p:spTgt spid="27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6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26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3"/>
      <p:bldP build="p" bldLvl="5" animBg="1" rev="0" advAuto="0" spid="269" grpId="1"/>
      <p:bldP build="whole" bldLvl="1" animBg="1" rev="0" advAuto="0" spid="271"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emas"/>
          <p:cNvSpPr txBox="1"/>
          <p:nvPr>
            <p:ph type="title"/>
          </p:nvPr>
        </p:nvSpPr>
        <p:spPr>
          <a:prstGeom prst="rect">
            <a:avLst/>
          </a:prstGeom>
        </p:spPr>
        <p:txBody>
          <a:bodyPr/>
          <a:lstStyle/>
          <a:p>
            <a:pPr/>
            <a:r>
              <a:t>Temas</a:t>
            </a:r>
          </a:p>
        </p:txBody>
      </p:sp>
      <p:sp>
        <p:nvSpPr>
          <p:cNvPr id="276"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B. ¿Como es usado la palabra pacto en la Biblia?</a:t>
            </a:r>
          </a:p>
          <a:p>
            <a:pPr lvl="7"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pPr>
            <a:r>
              <a:t>    </a:t>
            </a:r>
            <a:r>
              <a:rPr>
                <a:solidFill>
                  <a:schemeClr val="accent2">
                    <a:hueOff val="-279657"/>
                    <a:satOff val="2412"/>
                    <a:lumOff val="-45213"/>
                  </a:schemeClr>
                </a:solidFill>
                <a:latin typeface="Founders Grotesk"/>
                <a:ea typeface="Founders Grotesk"/>
                <a:cs typeface="Founders Grotesk"/>
                <a:sym typeface="Founders Grotesk"/>
              </a:rPr>
              <a:t>  C. Significado de la palabra</a:t>
            </a:r>
          </a:p>
          <a:p>
            <a:pPr>
              <a:defRPr>
                <a:solidFill>
                  <a:schemeClr val="accent2">
                    <a:hueOff val="-279657"/>
                    <a:satOff val="2412"/>
                    <a:lumOff val="-45213"/>
                  </a:schemeClr>
                </a:solidFill>
                <a:latin typeface="Founders Grotesk"/>
                <a:ea typeface="Founders Grotesk"/>
                <a:cs typeface="Founders Grotesk"/>
                <a:sym typeface="Founders Grotesk"/>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emas"/>
          <p:cNvSpPr txBox="1"/>
          <p:nvPr>
            <p:ph type="title"/>
          </p:nvPr>
        </p:nvSpPr>
        <p:spPr>
          <a:prstGeom prst="rect">
            <a:avLst/>
          </a:prstGeom>
        </p:spPr>
        <p:txBody>
          <a:bodyPr/>
          <a:lstStyle/>
          <a:p>
            <a:pPr/>
            <a:r>
              <a:t>Temas</a:t>
            </a:r>
          </a:p>
        </p:txBody>
      </p:sp>
      <p:sp>
        <p:nvSpPr>
          <p:cNvPr id="279"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B. ¿Como es usado la palabra pacto en la Biblia?</a:t>
            </a:r>
            <a:endParaRPr>
              <a:solidFill>
                <a:srgbClr val="D6DCCF"/>
              </a:solidFill>
              <a:latin typeface="+mn-lt"/>
              <a:ea typeface="+mn-ea"/>
              <a:cs typeface="+mn-cs"/>
              <a:sym typeface="Founders Grotesk Semibold"/>
            </a:endParaRPr>
          </a:p>
          <a:p>
            <a:pPr lvl="7"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pPr>
            <a:r>
              <a:t>    </a:t>
            </a:r>
            <a:r>
              <a:rPr>
                <a:solidFill>
                  <a:schemeClr val="accent2">
                    <a:hueOff val="-279657"/>
                    <a:satOff val="2412"/>
                    <a:lumOff val="-45213"/>
                  </a:schemeClr>
                </a:solidFill>
                <a:latin typeface="Founders Grotesk"/>
                <a:ea typeface="Founders Grotesk"/>
                <a:cs typeface="Founders Grotesk"/>
                <a:sym typeface="Founders Grotesk"/>
              </a:rPr>
              <a:t>  C. Significado de la palabra</a:t>
            </a:r>
          </a:p>
          <a:p>
            <a:pPr>
              <a:defRPr>
                <a:solidFill>
                  <a:schemeClr val="accent2">
                    <a:hueOff val="-279657"/>
                    <a:satOff val="2412"/>
                    <a:lumOff val="-45213"/>
                  </a:schemeClr>
                </a:solidFill>
                <a:latin typeface="Founders Grotesk"/>
                <a:ea typeface="Founders Grotesk"/>
                <a:cs typeface="Founders Grotesk"/>
                <a:sym typeface="Founders Grotesk"/>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Junio, 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282" name="1) Abimeléc e Isaac (Gen 26:26-31)…"/>
          <p:cNvSpPr txBox="1"/>
          <p:nvPr>
            <p:ph type="body" idx="1"/>
          </p:nvPr>
        </p:nvSpPr>
        <p:spPr>
          <a:prstGeom prst="rect">
            <a:avLst/>
          </a:prstGeom>
        </p:spPr>
        <p:txBody>
          <a:bodyPr/>
          <a:lstStyle/>
          <a:p>
            <a:pPr marL="443483" indent="-443483" defTabSz="800735">
              <a:spcBef>
                <a:spcPts val="3400"/>
              </a:spcBef>
              <a:defRPr spc="-51" sz="5141"/>
            </a:pPr>
            <a:r>
              <a:t>1) Abimeléc e Isaac (Gen 26:26-31)</a:t>
            </a:r>
          </a:p>
          <a:p>
            <a:pPr marL="443483" indent="-443483" defTabSz="800735">
              <a:spcBef>
                <a:spcPts val="3400"/>
              </a:spcBef>
              <a:defRPr spc="-51" sz="5141"/>
            </a:pPr>
            <a:r>
              <a:t>2) Josué y los Gabaonitas (Josué 9:15)</a:t>
            </a:r>
          </a:p>
          <a:p>
            <a:pPr lvl="3" marL="1773936" indent="-443484" defTabSz="800735">
              <a:spcBef>
                <a:spcPts val="3400"/>
              </a:spcBef>
              <a:defRPr spc="-51" sz="5141"/>
            </a:pPr>
            <a:r>
              <a:t>a) Dios dijo no hacer pactos con la tierra (Deut 7:2, Jue 2:2)</a:t>
            </a:r>
          </a:p>
          <a:p>
            <a:pPr marL="443483" indent="-443483" defTabSz="800735">
              <a:spcBef>
                <a:spcPts val="3400"/>
              </a:spcBef>
              <a:defRPr spc="-51" sz="5141"/>
            </a:pPr>
            <a:r>
              <a:t>3) Solomón e Hiram (1 Reyes 5:12)</a:t>
            </a:r>
          </a:p>
          <a:p>
            <a:pPr marL="443483" indent="-443483" defTabSz="800735">
              <a:spcBef>
                <a:spcPts val="3400"/>
              </a:spcBef>
              <a:defRPr spc="-51" sz="5141"/>
            </a:pPr>
            <a:r>
              <a:t>4) David y Jonatan (1 Sam 20:3, 1 Sam 20:16-17)</a:t>
            </a:r>
          </a:p>
          <a:p>
            <a:pPr marL="443483" indent="-443483" defTabSz="800735">
              <a:spcBef>
                <a:spcPts val="3400"/>
              </a:spcBef>
              <a:defRPr spc="-51" sz="5141"/>
            </a:pPr>
            <a:r>
              <a:t>5) Matrimonio (Mal 2:14)</a:t>
            </a:r>
          </a:p>
          <a:p>
            <a:pPr marL="443483" indent="-443483" defTabSz="800735">
              <a:spcBef>
                <a:spcPts val="3400"/>
              </a:spcBef>
              <a:defRPr spc="-51" sz="5141"/>
            </a:pPr>
            <a:r>
              <a:t>6) Pacto de umbral</a:t>
            </a:r>
          </a:p>
        </p:txBody>
      </p:sp>
      <p:sp>
        <p:nvSpPr>
          <p:cNvPr id="283" name="¿Como es usado la palabra pacto?"/>
          <p:cNvSpPr txBox="1"/>
          <p:nvPr>
            <p:ph type="title"/>
          </p:nvPr>
        </p:nvSpPr>
        <p:spPr>
          <a:prstGeom prst="rect">
            <a:avLst/>
          </a:prstGeom>
        </p:spPr>
        <p:txBody>
          <a:bodyPr/>
          <a:lstStyle/>
          <a:p>
            <a:pPr/>
            <a:r>
              <a:t>¿Como es usado la palabra pacto?</a:t>
            </a:r>
          </a:p>
        </p:txBody>
      </p:sp>
      <p:sp>
        <p:nvSpPr>
          <p:cNvPr id="284" name="Y ellos respondieron: Hemos visto que Jehová está contigo; y dijimos: Haya ahora juramento entre nosotros, entre tú y nosotros, y haremos pacto contigo, que no nos hagas mal, como nosotros no te hemos tocado, y como solamente te hemos hecho bien, y te en"/>
          <p:cNvSpPr/>
          <p:nvPr/>
        </p:nvSpPr>
        <p:spPr>
          <a:xfrm>
            <a:off x="2760711" y="3519961"/>
            <a:ext cx="18862578" cy="8437501"/>
          </a:xfrm>
          <a:prstGeom prst="roundRect">
            <a:avLst>
              <a:gd name="adj" fmla="val 3134"/>
            </a:avLst>
          </a:prstGeom>
          <a:solidFill>
            <a:schemeClr val="accent1">
              <a:hueOff val="-42304"/>
              <a:satOff val="23749"/>
              <a:lumOff val="-45745"/>
            </a:schemeClr>
          </a:solidFill>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p>
            <a:pPr marL="635000" marR="635000" indent="-254000" algn="ctr" defTabSz="584200">
              <a:lnSpc>
                <a:spcPct val="100000"/>
              </a:lnSpc>
              <a:spcBef>
                <a:spcPts val="2000"/>
              </a:spcBef>
              <a:defRPr baseline="2777" cap="all" spc="216" sz="3600">
                <a:solidFill>
                  <a:srgbClr val="FFFFFF"/>
                </a:solidFill>
                <a:latin typeface="Cardo"/>
                <a:ea typeface="Cardo"/>
                <a:cs typeface="Cardo"/>
                <a:sym typeface="Cardo"/>
              </a:defRPr>
            </a:pPr>
            <a:r>
              <a:t>Y ellos respondieron: Hemos visto que Jehová está contigo; y dijimos: Haya ahora juramento entre nosotros, entre tú y nosotros, y </a:t>
            </a:r>
            <a:r>
              <a:rPr b="1"/>
              <a:t>haremos pacto contigo</a:t>
            </a:r>
            <a:r>
              <a:t>, </a:t>
            </a:r>
            <a:r>
              <a:rPr b="1">
                <a:solidFill>
                  <a:schemeClr val="accent4">
                    <a:hueOff val="272893"/>
                    <a:satOff val="6167"/>
                    <a:lumOff val="21491"/>
                  </a:schemeClr>
                </a:solidFill>
              </a:rPr>
              <a:t>que no nos hagas mal</a:t>
            </a:r>
            <a:r>
              <a:t>, como nosotros no te hemos tocado, y como solamente te hemos hecho bien, y te enviamos en paz; tú eres ahora bendito de Jehová. Entonces él les hizo banquete, y comieron y bebieron. Y se levantaron de madrugada, y juraron el uno al otro; e Isaac los despidió, </a:t>
            </a:r>
            <a:r>
              <a:rPr b="1">
                <a:solidFill>
                  <a:schemeClr val="accent4">
                    <a:hueOff val="272893"/>
                    <a:satOff val="6167"/>
                    <a:lumOff val="21491"/>
                  </a:schemeClr>
                </a:solidFill>
              </a:rPr>
              <a:t>y ellos se despidieron de él en paz</a:t>
            </a:r>
            <a:r>
              <a:t>. Genesis 26:28-31</a:t>
            </a:r>
          </a:p>
        </p:txBody>
      </p:sp>
      <p:sp>
        <p:nvSpPr>
          <p:cNvPr id="285" name="Y Josué hizo paz con ellos, y celebró con ellos alianza concediéndoles la vida; y también lo juraron los príncipes de la congregación. Josué 9:15"/>
          <p:cNvSpPr txBox="1"/>
          <p:nvPr/>
        </p:nvSpPr>
        <p:spPr>
          <a:xfrm>
            <a:off x="4353458" y="4482502"/>
            <a:ext cx="15677084" cy="6512419"/>
          </a:xfrm>
          <a:prstGeom prst="rect">
            <a:avLst/>
          </a:prstGeom>
          <a:solidFill>
            <a:schemeClr val="accent1">
              <a:hueOff val="-42304"/>
              <a:satOff val="23749"/>
              <a:lumOff val="-45745"/>
            </a:schemeClr>
          </a:solidFill>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482600" tIns="482600" rIns="482600" bIns="482600" anchor="ctr"/>
          <a:lstStyle/>
          <a:p>
            <a:pPr marL="635000" marR="635000" indent="-254000" algn="ctr" defTabSz="584200">
              <a:lnSpc>
                <a:spcPct val="100000"/>
              </a:lnSpc>
              <a:spcBef>
                <a:spcPts val="2000"/>
              </a:spcBef>
              <a:defRPr baseline="2439" cap="all" spc="246" sz="4100">
                <a:solidFill>
                  <a:srgbClr val="FFFFFF"/>
                </a:solidFill>
                <a:latin typeface="Cardo"/>
                <a:ea typeface="Cardo"/>
                <a:cs typeface="Cardo"/>
                <a:sym typeface="Cardo"/>
              </a:defRPr>
            </a:pPr>
            <a:r>
              <a:t>Y Josué hizo paz con ellos, y celebró con ellos </a:t>
            </a:r>
            <a:r>
              <a:rPr b="1">
                <a:solidFill>
                  <a:schemeClr val="accent4">
                    <a:hueOff val="272893"/>
                    <a:satOff val="6167"/>
                    <a:lumOff val="21491"/>
                  </a:schemeClr>
                </a:solidFill>
              </a:rPr>
              <a:t>alianza</a:t>
            </a:r>
            <a:r>
              <a:t> concediéndoles la vida; y también lo juraron los príncipes de la congregación. Josué 9:15</a:t>
            </a:r>
          </a:p>
        </p:txBody>
      </p:sp>
      <p:sp>
        <p:nvSpPr>
          <p:cNvPr id="286" name="Así hizo Jonatán pacto con la casa de David, diciendo: Requiéralo Jehová de la mano de los enemigos de David. Y Jonatán hizo jurar a David otra vez, porque le amaba, pues le amaba como a sí mismo. 1 Samuel 20:16-17"/>
          <p:cNvSpPr txBox="1"/>
          <p:nvPr/>
        </p:nvSpPr>
        <p:spPr>
          <a:xfrm>
            <a:off x="3845285" y="4273549"/>
            <a:ext cx="16693430" cy="5168901"/>
          </a:xfrm>
          <a:prstGeom prst="rect">
            <a:avLst/>
          </a:prstGeom>
          <a:solidFill>
            <a:schemeClr val="accent1">
              <a:hueOff val="-42304"/>
              <a:satOff val="23749"/>
              <a:lumOff val="-45745"/>
            </a:schemeClr>
          </a:solidFill>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825500" tIns="825500" rIns="825500" bIns="825500" anchor="ctr">
            <a:spAutoFit/>
          </a:bodyPr>
          <a:lstStyle/>
          <a:p>
            <a:pPr marL="635000" marR="635000" indent="-254000" algn="ctr" defTabSz="584200">
              <a:lnSpc>
                <a:spcPct val="100000"/>
              </a:lnSpc>
              <a:spcBef>
                <a:spcPts val="2000"/>
              </a:spcBef>
              <a:defRPr baseline="2777" cap="all" spc="216" sz="3600">
                <a:solidFill>
                  <a:srgbClr val="FFFFFF"/>
                </a:solidFill>
                <a:latin typeface="Cardo"/>
                <a:ea typeface="Cardo"/>
                <a:cs typeface="Cardo"/>
                <a:sym typeface="Cardo"/>
              </a:defRPr>
            </a:pPr>
            <a:r>
              <a:t>Así hizo Jonatán </a:t>
            </a:r>
            <a:r>
              <a:rPr b="1">
                <a:solidFill>
                  <a:schemeClr val="accent4">
                    <a:hueOff val="272893"/>
                    <a:satOff val="6167"/>
                    <a:lumOff val="21491"/>
                  </a:schemeClr>
                </a:solidFill>
              </a:rPr>
              <a:t>pacto</a:t>
            </a:r>
            <a:r>
              <a:t> con la casa de David, diciendo: Requiéralo Jehová de la mano de los enemigos de David. Y Jonatán hizo jurar a David otra vez, porque le amaba, pues le amaba como a sí mismo. 1 Samuel 20:16-17</a:t>
            </a:r>
          </a:p>
        </p:txBody>
      </p:sp>
      <p:sp>
        <p:nvSpPr>
          <p:cNvPr id="287" name="Mas diréis: ¿Por qué? Porque Jehová ha atestiguado entre ti y la mujer de tu juventud, contra la cual has sido desleal, siendo ella tu compañera, y la mujer de tu pacto. Malaquias 2:14"/>
          <p:cNvSpPr txBox="1"/>
          <p:nvPr/>
        </p:nvSpPr>
        <p:spPr>
          <a:xfrm>
            <a:off x="3135068" y="5676495"/>
            <a:ext cx="18113864" cy="4152901"/>
          </a:xfrm>
          <a:prstGeom prst="rect">
            <a:avLst/>
          </a:prstGeom>
          <a:solidFill>
            <a:schemeClr val="accent1">
              <a:hueOff val="-42304"/>
              <a:satOff val="23749"/>
              <a:lumOff val="-45745"/>
            </a:schemeClr>
          </a:solidFill>
          <a:ln w="12700">
            <a:miter lim="400000"/>
          </a:ln>
          <a:effectLst>
            <a:outerShdw sx="100000" sy="100000" kx="0" ky="0" algn="b" rotWithShape="0" blurRad="63500" dist="25400" dir="3594846">
              <a:srgbClr val="000000">
                <a:alpha val="50000"/>
              </a:srgbClr>
            </a:outerShdw>
          </a:effectLst>
          <a:extLst>
            <a:ext uri="{C572A759-6A51-4108-AA02-DFA0A04FC94B}">
              <ma14:wrappingTextBoxFlag xmlns:ma14="http://schemas.microsoft.com/office/mac/drawingml/2011/main" val="1"/>
            </a:ext>
          </a:extLst>
        </p:spPr>
        <p:txBody>
          <a:bodyPr lIns="635000" tIns="635000" rIns="635000" bIns="635000" anchor="ctr">
            <a:spAutoFit/>
          </a:bodyPr>
          <a:lstStyle/>
          <a:p>
            <a:pPr marL="635000" marR="635000" algn="ctr" defTabSz="584200">
              <a:lnSpc>
                <a:spcPct val="100000"/>
              </a:lnSpc>
              <a:spcBef>
                <a:spcPts val="2000"/>
              </a:spcBef>
              <a:defRPr baseline="2777" cap="all" spc="216" sz="3600">
                <a:solidFill>
                  <a:srgbClr val="FFFFFF"/>
                </a:solidFill>
                <a:latin typeface="Cardo"/>
                <a:ea typeface="Cardo"/>
                <a:cs typeface="Cardo"/>
                <a:sym typeface="Cardo"/>
              </a:defRPr>
            </a:pPr>
            <a:r>
              <a:t>Mas diréis: ¿Por qué? Porque Jehová ha atestiguado entre ti y la mujer de tu juventud, contra la cual has sido desleal, siendo ella tu compañera, </a:t>
            </a:r>
            <a:r>
              <a:rPr b="1">
                <a:solidFill>
                  <a:schemeClr val="accent4">
                    <a:hueOff val="272893"/>
                    <a:satOff val="6167"/>
                    <a:lumOff val="21491"/>
                  </a:schemeClr>
                </a:solidFill>
              </a:rPr>
              <a:t>y la mujer de tu pacto</a:t>
            </a:r>
            <a:r>
              <a:t>. Malaquias 2:14</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284"/>
                                        </p:tgtEl>
                                        <p:attrNameLst>
                                          <p:attrName>style.visibility</p:attrName>
                                        </p:attrNameLst>
                                      </p:cBhvr>
                                      <p:to>
                                        <p:strVal val="visible"/>
                                      </p:to>
                                    </p:set>
                                    <p:animEffect filter="dissolve" transition="in">
                                      <p:cBhvr>
                                        <p:cTn id="13" dur="1500"/>
                                        <p:tgtEl>
                                          <p:spTgt spid="284"/>
                                        </p:tgtEl>
                                      </p:cBhvr>
                                    </p:animEffect>
                                  </p:childTnLst>
                                </p:cTn>
                              </p:par>
                            </p:childTnLst>
                          </p:cTn>
                        </p:par>
                      </p:childTnLst>
                    </p:cTn>
                  </p:par>
                  <p:par>
                    <p:cTn id="14" fill="hold">
                      <p:stCondLst>
                        <p:cond delay="indefinite"/>
                      </p:stCondLst>
                      <p:childTnLst>
                        <p:par>
                          <p:cTn id="15" fill="hold">
                            <p:stCondLst>
                              <p:cond delay="0"/>
                            </p:stCondLst>
                            <p:childTnLst>
                              <p:par>
                                <p:cTn id="16" presetClass="exit" nodeType="clickEffect" presetID="10" grpId="3" fill="hold">
                                  <p:stCondLst>
                                    <p:cond delay="0"/>
                                  </p:stCondLst>
                                  <p:iterate type="el" backwards="0">
                                    <p:tmAbs val="0"/>
                                  </p:iterate>
                                  <p:childTnLst>
                                    <p:animEffect filter="fade" transition="out">
                                      <p:cBhvr>
                                        <p:cTn id="17" dur="1000" fill="hold"/>
                                        <p:tgtEl>
                                          <p:spTgt spid="284"/>
                                        </p:tgtEl>
                                      </p:cBhvr>
                                    </p:animEffect>
                                    <p:set>
                                      <p:cBhvr>
                                        <p:cTn id="18" fill="hold">
                                          <p:stCondLst>
                                            <p:cond delay="999"/>
                                          </p:stCondLst>
                                        </p:cTn>
                                        <p:tgtEl>
                                          <p:spTgt spid="284"/>
                                        </p:tgtEl>
                                        <p:attrNameLst>
                                          <p:attrName>style.visibility</p:attrName>
                                        </p:attrNameLst>
                                      </p:cBhvr>
                                      <p:to>
                                        <p:strVal val="hidden"/>
                                      </p:to>
                                    </p:set>
                                  </p:childTnLst>
                                </p:cTn>
                              </p:par>
                            </p:childTnLst>
                          </p:cTn>
                        </p:par>
                        <p:par>
                          <p:cTn id="19" fill="hold">
                            <p:stCondLst>
                              <p:cond delay="1000"/>
                            </p:stCondLst>
                            <p:childTnLst>
                              <p:par>
                                <p:cTn id="20" presetClass="entr" nodeType="afterEffect" presetSubtype="0" presetID="1" grpId="1" fill="hold">
                                  <p:stCondLst>
                                    <p:cond delay="0"/>
                                  </p:stCondLst>
                                  <p:iterate type="el" backwards="0">
                                    <p:tmAbs val="0"/>
                                  </p:iterate>
                                  <p:childTnLst>
                                    <p:set>
                                      <p:cBhvr>
                                        <p:cTn id="21" fill="hold"/>
                                        <p:tgtEl>
                                          <p:spTgt spid="28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ID="9" grpId="4" fill="hold">
                                  <p:stCondLst>
                                    <p:cond delay="0"/>
                                  </p:stCondLst>
                                  <p:iterate type="el" backwards="0">
                                    <p:tmAbs val="0"/>
                                  </p:iterate>
                                  <p:childTnLst>
                                    <p:set>
                                      <p:cBhvr>
                                        <p:cTn id="25" fill="hold"/>
                                        <p:tgtEl>
                                          <p:spTgt spid="285"/>
                                        </p:tgtEl>
                                        <p:attrNameLst>
                                          <p:attrName>style.visibility</p:attrName>
                                        </p:attrNameLst>
                                      </p:cBhvr>
                                      <p:to>
                                        <p:strVal val="visible"/>
                                      </p:to>
                                    </p:set>
                                    <p:animEffect filter="dissolve" transition="in">
                                      <p:cBhvr>
                                        <p:cTn id="26" dur="1500"/>
                                        <p:tgtEl>
                                          <p:spTgt spid="285"/>
                                        </p:tgtEl>
                                      </p:cBhvr>
                                    </p:animEffect>
                                  </p:childTnLst>
                                </p:cTn>
                              </p:par>
                            </p:childTnLst>
                          </p:cTn>
                        </p:par>
                      </p:childTnLst>
                    </p:cTn>
                  </p:par>
                  <p:par>
                    <p:cTn id="27" fill="hold">
                      <p:stCondLst>
                        <p:cond delay="indefinite"/>
                      </p:stCondLst>
                      <p:childTnLst>
                        <p:par>
                          <p:cTn id="28" fill="hold">
                            <p:stCondLst>
                              <p:cond delay="0"/>
                            </p:stCondLst>
                            <p:childTnLst>
                              <p:par>
                                <p:cTn id="29" presetClass="exit" nodeType="clickEffect" presetID="10" grpId="5" fill="hold">
                                  <p:stCondLst>
                                    <p:cond delay="0"/>
                                  </p:stCondLst>
                                  <p:iterate type="el" backwards="0">
                                    <p:tmAbs val="0"/>
                                  </p:iterate>
                                  <p:childTnLst>
                                    <p:animEffect filter="fade" transition="out">
                                      <p:cBhvr>
                                        <p:cTn id="30" dur="1000" fill="hold"/>
                                        <p:tgtEl>
                                          <p:spTgt spid="285"/>
                                        </p:tgtEl>
                                      </p:cBhvr>
                                    </p:animEffect>
                                    <p:set>
                                      <p:cBhvr>
                                        <p:cTn id="31" fill="hold">
                                          <p:stCondLst>
                                            <p:cond delay="999"/>
                                          </p:stCondLst>
                                        </p:cTn>
                                        <p:tgtEl>
                                          <p:spTgt spid="285"/>
                                        </p:tgtEl>
                                        <p:attrNameLst>
                                          <p:attrName>style.visibility</p:attrName>
                                        </p:attrNameLst>
                                      </p:cBhvr>
                                      <p:to>
                                        <p:strVal val="hidden"/>
                                      </p:to>
                                    </p:set>
                                  </p:childTnLst>
                                </p:cTn>
                              </p:par>
                            </p:childTnLst>
                          </p:cTn>
                        </p:par>
                        <p:par>
                          <p:cTn id="32" fill="hold">
                            <p:stCondLst>
                              <p:cond delay="1000"/>
                            </p:stCondLst>
                            <p:childTnLst>
                              <p:par>
                                <p:cTn id="33" presetClass="entr" nodeType="afterEffect" presetSubtype="0" presetID="1" grpId="1" fill="hold">
                                  <p:stCondLst>
                                    <p:cond delay="0"/>
                                  </p:stCondLst>
                                  <p:iterate type="el" backwards="0">
                                    <p:tmAbs val="0"/>
                                  </p:iterate>
                                  <p:childTnLst>
                                    <p:set>
                                      <p:cBhvr>
                                        <p:cTn id="34" fill="hold"/>
                                        <p:tgtEl>
                                          <p:spTgt spid="28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 fill="hold">
                                  <p:stCondLst>
                                    <p:cond delay="0"/>
                                  </p:stCondLst>
                                  <p:iterate type="el" backwards="0">
                                    <p:tmAbs val="0"/>
                                  </p:iterate>
                                  <p:childTnLst>
                                    <p:set>
                                      <p:cBhvr>
                                        <p:cTn id="38" fill="hold"/>
                                        <p:tgtEl>
                                          <p:spTgt spid="28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 fill="hold">
                                  <p:stCondLst>
                                    <p:cond delay="0"/>
                                  </p:stCondLst>
                                  <p:iterate type="el" backwards="0">
                                    <p:tmAbs val="0"/>
                                  </p:iterate>
                                  <p:childTnLst>
                                    <p:set>
                                      <p:cBhvr>
                                        <p:cTn id="42" fill="hold"/>
                                        <p:tgtEl>
                                          <p:spTgt spid="28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ID="9" grpId="6" fill="hold">
                                  <p:stCondLst>
                                    <p:cond delay="0"/>
                                  </p:stCondLst>
                                  <p:iterate type="el" backwards="0">
                                    <p:tmAbs val="0"/>
                                  </p:iterate>
                                  <p:childTnLst>
                                    <p:set>
                                      <p:cBhvr>
                                        <p:cTn id="46" fill="hold"/>
                                        <p:tgtEl>
                                          <p:spTgt spid="286"/>
                                        </p:tgtEl>
                                        <p:attrNameLst>
                                          <p:attrName>style.visibility</p:attrName>
                                        </p:attrNameLst>
                                      </p:cBhvr>
                                      <p:to>
                                        <p:strVal val="visible"/>
                                      </p:to>
                                    </p:set>
                                    <p:animEffect filter="dissolve" transition="in">
                                      <p:cBhvr>
                                        <p:cTn id="47" dur="1500"/>
                                        <p:tgtEl>
                                          <p:spTgt spid="286"/>
                                        </p:tgtEl>
                                      </p:cBhvr>
                                    </p:animEffect>
                                  </p:childTnLst>
                                </p:cTn>
                              </p:par>
                            </p:childTnLst>
                          </p:cTn>
                        </p:par>
                      </p:childTnLst>
                    </p:cTn>
                  </p:par>
                  <p:par>
                    <p:cTn id="48" fill="hold">
                      <p:stCondLst>
                        <p:cond delay="indefinite"/>
                      </p:stCondLst>
                      <p:childTnLst>
                        <p:par>
                          <p:cTn id="49" fill="hold">
                            <p:stCondLst>
                              <p:cond delay="0"/>
                            </p:stCondLst>
                            <p:childTnLst>
                              <p:par>
                                <p:cTn id="50" presetClass="exit" nodeType="clickEffect" presetID="10" grpId="7" fill="hold">
                                  <p:stCondLst>
                                    <p:cond delay="0"/>
                                  </p:stCondLst>
                                  <p:iterate type="el" backwards="0">
                                    <p:tmAbs val="0"/>
                                  </p:iterate>
                                  <p:childTnLst>
                                    <p:animEffect filter="fade" transition="out">
                                      <p:cBhvr>
                                        <p:cTn id="51" dur="1000" fill="hold"/>
                                        <p:tgtEl>
                                          <p:spTgt spid="286"/>
                                        </p:tgtEl>
                                      </p:cBhvr>
                                    </p:animEffect>
                                    <p:set>
                                      <p:cBhvr>
                                        <p:cTn id="52" fill="hold">
                                          <p:stCondLst>
                                            <p:cond delay="999"/>
                                          </p:stCondLst>
                                        </p:cTn>
                                        <p:tgtEl>
                                          <p:spTgt spid="286"/>
                                        </p:tgtEl>
                                        <p:attrNameLst>
                                          <p:attrName>style.visibility</p:attrName>
                                        </p:attrNameLst>
                                      </p:cBhvr>
                                      <p:to>
                                        <p:strVal val="hidden"/>
                                      </p:to>
                                    </p:set>
                                  </p:childTnLst>
                                </p:cTn>
                              </p:par>
                            </p:childTnLst>
                          </p:cTn>
                        </p:par>
                        <p:par>
                          <p:cTn id="53" fill="hold">
                            <p:stCondLst>
                              <p:cond delay="1000"/>
                            </p:stCondLst>
                            <p:childTnLst>
                              <p:par>
                                <p:cTn id="54" presetClass="entr" nodeType="afterEffect" presetSubtype="0" presetID="1" grpId="1" fill="hold">
                                  <p:stCondLst>
                                    <p:cond delay="0"/>
                                  </p:stCondLst>
                                  <p:iterate type="el" backwards="0">
                                    <p:tmAbs val="0"/>
                                  </p:iterate>
                                  <p:childTnLst>
                                    <p:set>
                                      <p:cBhvr>
                                        <p:cTn id="55" fill="hold"/>
                                        <p:tgtEl>
                                          <p:spTgt spid="282">
                                            <p:txEl>
                                              <p:pRg st="5" end="5"/>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ID="9" grpId="8" fill="hold">
                                  <p:stCondLst>
                                    <p:cond delay="0"/>
                                  </p:stCondLst>
                                  <p:iterate type="el" backwards="0">
                                    <p:tmAbs val="0"/>
                                  </p:iterate>
                                  <p:childTnLst>
                                    <p:set>
                                      <p:cBhvr>
                                        <p:cTn id="59" fill="hold"/>
                                        <p:tgtEl>
                                          <p:spTgt spid="287"/>
                                        </p:tgtEl>
                                        <p:attrNameLst>
                                          <p:attrName>style.visibility</p:attrName>
                                        </p:attrNameLst>
                                      </p:cBhvr>
                                      <p:to>
                                        <p:strVal val="visible"/>
                                      </p:to>
                                    </p:set>
                                    <p:animEffect filter="dissolve" transition="in">
                                      <p:cBhvr>
                                        <p:cTn id="60" dur="1500"/>
                                        <p:tgtEl>
                                          <p:spTgt spid="287"/>
                                        </p:tgtEl>
                                      </p:cBhvr>
                                    </p:animEffect>
                                  </p:childTnLst>
                                </p:cTn>
                              </p:par>
                            </p:childTnLst>
                          </p:cTn>
                        </p:par>
                      </p:childTnLst>
                    </p:cTn>
                  </p:par>
                  <p:par>
                    <p:cTn id="61" fill="hold">
                      <p:stCondLst>
                        <p:cond delay="indefinite"/>
                      </p:stCondLst>
                      <p:childTnLst>
                        <p:par>
                          <p:cTn id="62" fill="hold">
                            <p:stCondLst>
                              <p:cond delay="0"/>
                            </p:stCondLst>
                            <p:childTnLst>
                              <p:par>
                                <p:cTn id="63" presetClass="exit" nodeType="clickEffect" presetID="10" grpId="9" fill="hold">
                                  <p:stCondLst>
                                    <p:cond delay="0"/>
                                  </p:stCondLst>
                                  <p:iterate type="el" backwards="0">
                                    <p:tmAbs val="0"/>
                                  </p:iterate>
                                  <p:childTnLst>
                                    <p:animEffect filter="fade" transition="out">
                                      <p:cBhvr>
                                        <p:cTn id="64" dur="1000" fill="hold"/>
                                        <p:tgtEl>
                                          <p:spTgt spid="287"/>
                                        </p:tgtEl>
                                      </p:cBhvr>
                                    </p:animEffect>
                                    <p:set>
                                      <p:cBhvr>
                                        <p:cTn id="65" fill="hold">
                                          <p:stCondLst>
                                            <p:cond delay="999"/>
                                          </p:stCondLst>
                                        </p:cTn>
                                        <p:tgtEl>
                                          <p:spTgt spid="287"/>
                                        </p:tgtEl>
                                        <p:attrNameLst>
                                          <p:attrName>style.visibility</p:attrName>
                                        </p:attrNameLst>
                                      </p:cBhvr>
                                      <p:to>
                                        <p:strVal val="hidden"/>
                                      </p:to>
                                    </p:set>
                                  </p:childTnLst>
                                </p:cTn>
                              </p:par>
                            </p:childTnLst>
                          </p:cTn>
                        </p:par>
                        <p:par>
                          <p:cTn id="66" fill="hold">
                            <p:stCondLst>
                              <p:cond delay="1000"/>
                            </p:stCondLst>
                            <p:childTnLst>
                              <p:par>
                                <p:cTn id="67" presetClass="entr" nodeType="afterEffect" presetSubtype="0" presetID="1" grpId="1" fill="hold">
                                  <p:stCondLst>
                                    <p:cond delay="0"/>
                                  </p:stCondLst>
                                  <p:iterate type="el" backwards="0">
                                    <p:tmAbs val="0"/>
                                  </p:iterate>
                                  <p:childTnLst>
                                    <p:set>
                                      <p:cBhvr>
                                        <p:cTn id="68" fill="hold"/>
                                        <p:tgtEl>
                                          <p:spTgt spid="28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2"/>
      <p:bldP build="whole" bldLvl="1" animBg="1" rev="0" advAuto="0" spid="284" grpId="3"/>
      <p:bldP build="whole" bldLvl="1" animBg="1" rev="0" advAuto="0" spid="285" grpId="4"/>
      <p:bldP build="whole" bldLvl="1" animBg="1" rev="0" advAuto="0" spid="286" grpId="7"/>
      <p:bldP build="whole" bldLvl="1" animBg="1" rev="0" advAuto="0" spid="285" grpId="5"/>
      <p:bldP build="whole" bldLvl="1" animBg="1" rev="0" advAuto="0" spid="286" grpId="6"/>
      <p:bldP build="p" bldLvl="5" animBg="1" rev="0" advAuto="0" spid="282" grpId="1"/>
      <p:bldP build="whole" bldLvl="1" animBg="1" rev="0" advAuto="0" spid="287" grpId="8"/>
      <p:bldP build="whole" bldLvl="1" animBg="1" rev="0" advAuto="0" spid="287" grpId="9"/>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Junio, 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292" name="1) Pacto del Anticristo con muchos (Dan 9:27, 2 Tes. 2:3-4, Mat 24:15)…"/>
          <p:cNvSpPr txBox="1"/>
          <p:nvPr>
            <p:ph type="body" idx="1"/>
          </p:nvPr>
        </p:nvSpPr>
        <p:spPr>
          <a:prstGeom prst="rect">
            <a:avLst/>
          </a:prstGeom>
        </p:spPr>
        <p:txBody>
          <a:bodyPr/>
          <a:lstStyle/>
          <a:p>
            <a:pPr marL="457199" indent="-457199">
              <a:defRPr spc="-52" sz="5300"/>
            </a:pPr>
            <a:r>
              <a:t>1) Pacto del Anticristo con muchos (Dan 9:27, 2 Tes. 2:3-4, Mat 24:15)</a:t>
            </a:r>
          </a:p>
          <a:p>
            <a:pPr lvl="1">
              <a:defRPr spc="-52" sz="5300"/>
            </a:pPr>
            <a:r>
              <a:t>a) </a:t>
            </a:r>
            <a:r>
              <a:t>Daniel 9:27 - Comienza haciendo un pacto con los muchos por 7 años y termina en completa destrucción</a:t>
            </a:r>
          </a:p>
          <a:p>
            <a:pPr lvl="2">
              <a:defRPr spc="-52" sz="5300"/>
            </a:pPr>
            <a:r>
              <a:t>i) 7 años (no eterno)</a:t>
            </a:r>
          </a:p>
          <a:p>
            <a:pPr lvl="2">
              <a:defRPr spc="-52" sz="5300"/>
            </a:pPr>
            <a:r>
              <a:t>ii) Este pacto es hecho por el y el no lo cumple. </a:t>
            </a:r>
          </a:p>
          <a:p>
            <a:pPr lvl="2">
              <a:defRPr spc="-52" sz="5300"/>
            </a:pPr>
            <a:r>
              <a:t>iii) A la mitad de la semana, detiene el servicio del templo</a:t>
            </a:r>
          </a:p>
        </p:txBody>
      </p:sp>
      <p:sp>
        <p:nvSpPr>
          <p:cNvPr id="293" name="¿Como es usado la palabra pacto?"/>
          <p:cNvSpPr txBox="1"/>
          <p:nvPr>
            <p:ph type="title"/>
          </p:nvPr>
        </p:nvSpPr>
        <p:spPr>
          <a:prstGeom prst="rect">
            <a:avLst/>
          </a:prstGeom>
        </p:spPr>
        <p:txBody>
          <a:bodyPr/>
          <a:lstStyle/>
          <a:p>
            <a:pPr/>
            <a:r>
              <a:t>¿Como es usado la palabra pacto?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2"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emas"/>
          <p:cNvSpPr txBox="1"/>
          <p:nvPr>
            <p:ph type="title"/>
          </p:nvPr>
        </p:nvSpPr>
        <p:spPr>
          <a:prstGeom prst="rect">
            <a:avLst/>
          </a:prstGeom>
        </p:spPr>
        <p:txBody>
          <a:bodyPr/>
          <a:lstStyle/>
          <a:p>
            <a:pPr/>
            <a:r>
              <a:t>Temas</a:t>
            </a:r>
          </a:p>
        </p:txBody>
      </p:sp>
      <p:sp>
        <p:nvSpPr>
          <p:cNvPr id="296"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B. ¿Como es usado la palabra pacto en la Biblia?</a:t>
            </a:r>
            <a:endParaRPr>
              <a:solidFill>
                <a:srgbClr val="D6DCCF"/>
              </a:solidFill>
              <a:latin typeface="+mn-lt"/>
              <a:ea typeface="+mn-ea"/>
              <a:cs typeface="+mn-cs"/>
              <a:sym typeface="Founders Grotesk Semibold"/>
            </a:endParaRPr>
          </a:p>
          <a:p>
            <a:pPr lvl="7"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pPr>
            <a:r>
              <a:t>    </a:t>
            </a:r>
            <a:r>
              <a:rPr>
                <a:solidFill>
                  <a:schemeClr val="accent2">
                    <a:hueOff val="-279657"/>
                    <a:satOff val="2412"/>
                    <a:lumOff val="-45213"/>
                  </a:schemeClr>
                </a:solidFill>
                <a:latin typeface="Founders Grotesk"/>
                <a:ea typeface="Founders Grotesk"/>
                <a:cs typeface="Founders Grotesk"/>
                <a:sym typeface="Founders Grotesk"/>
              </a:rPr>
              <a:t>  C. Significado de la palabra</a:t>
            </a:r>
          </a:p>
          <a:p>
            <a:pPr>
              <a:defRPr>
                <a:solidFill>
                  <a:schemeClr val="accent2">
                    <a:hueOff val="-279657"/>
                    <a:satOff val="2412"/>
                    <a:lumOff val="-45213"/>
                  </a:schemeClr>
                </a:solidFill>
                <a:latin typeface="Founders Grotesk"/>
                <a:ea typeface="Founders Grotesk"/>
                <a:cs typeface="Founders Grotesk"/>
                <a:sym typeface="Founders Grotesk"/>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emas"/>
          <p:cNvSpPr txBox="1"/>
          <p:nvPr>
            <p:ph type="title"/>
          </p:nvPr>
        </p:nvSpPr>
        <p:spPr>
          <a:prstGeom prst="rect">
            <a:avLst/>
          </a:prstGeom>
        </p:spPr>
        <p:txBody>
          <a:bodyPr/>
          <a:lstStyle/>
          <a:p>
            <a:pPr/>
            <a:r>
              <a:t>Temas</a:t>
            </a:r>
          </a:p>
        </p:txBody>
      </p:sp>
      <p:sp>
        <p:nvSpPr>
          <p:cNvPr id="299"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a:t>
            </a:r>
            <a:r>
              <a:rPr>
                <a:solidFill>
                  <a:srgbClr val="D6DCCF"/>
                </a:solidFill>
                <a:latin typeface="+mn-lt"/>
                <a:ea typeface="+mn-ea"/>
                <a:cs typeface="+mn-cs"/>
                <a:sym typeface="Founders Grotesk Semibold"/>
              </a:rPr>
              <a:t>B. ¿Como es usado la palabra pacto en la Biblia?</a:t>
            </a:r>
            <a:endParaRPr>
              <a:solidFill>
                <a:srgbClr val="D6DCCF"/>
              </a:solidFill>
              <a:latin typeface="+mn-lt"/>
              <a:ea typeface="+mn-ea"/>
              <a:cs typeface="+mn-cs"/>
              <a:sym typeface="Founders Grotesk Semibold"/>
            </a:endParaRPr>
          </a:p>
          <a:p>
            <a:pPr lvl="7" marL="0" indent="0" defTabSz="469900">
              <a:lnSpc>
                <a:spcPct val="120000"/>
              </a:lnSpc>
              <a:spcBef>
                <a:spcPts val="0"/>
              </a:spcBef>
              <a:buSzTx/>
              <a:buNone/>
              <a:tabLst>
                <a:tab pos="469900" algn="l"/>
              </a:tabLst>
              <a:defRPr sz="8000">
                <a:solidFill>
                  <a:srgbClr val="D6DCCF"/>
                </a:solidFill>
                <a:latin typeface="+mn-lt"/>
                <a:ea typeface="+mn-ea"/>
                <a:cs typeface="+mn-cs"/>
                <a:sym typeface="Founders Grotesk Semibold"/>
              </a:defRPr>
            </a:pPr>
            <a:r>
              <a:t>      C. Significado de la palabra</a:t>
            </a:r>
          </a:p>
          <a:p>
            <a:pPr>
              <a:defRPr>
                <a:solidFill>
                  <a:schemeClr val="accent2">
                    <a:hueOff val="-279657"/>
                    <a:satOff val="2412"/>
                    <a:lumOff val="-45213"/>
                  </a:schemeClr>
                </a:solidFill>
                <a:latin typeface="Founders Grotesk"/>
                <a:ea typeface="Founders Grotesk"/>
                <a:cs typeface="Founders Grotesk"/>
                <a:sym typeface="Founders Grotesk"/>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emas"/>
          <p:cNvSpPr txBox="1"/>
          <p:nvPr>
            <p:ph type="title"/>
          </p:nvPr>
        </p:nvSpPr>
        <p:spPr>
          <a:prstGeom prst="rect">
            <a:avLst/>
          </a:prstGeom>
        </p:spPr>
        <p:txBody>
          <a:bodyPr/>
          <a:lstStyle/>
          <a:p>
            <a:pPr/>
            <a:r>
              <a:t>Temas</a:t>
            </a:r>
          </a:p>
        </p:txBody>
      </p:sp>
      <p:sp>
        <p:nvSpPr>
          <p:cNvPr id="203"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pPr>
            <a:r>
              <a:t>      A. Diferentes tipos de pacto en la Biblia</a:t>
            </a:r>
          </a:p>
          <a:p>
            <a:pPr/>
            <a:r>
              <a:t>      B. ¿Como es usado la palabra pacto en la Biblia?</a:t>
            </a:r>
          </a:p>
          <a:p>
            <a:pPr lvl="7"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pPr>
            <a:r>
              <a:t>      C. Significado de la palabra</a:t>
            </a:r>
          </a:p>
          <a:p>
            <a:pPr lvl="2"/>
            <a:r>
              <a:t>2. Pactos de Dios con el hombre</a:t>
            </a:r>
          </a:p>
          <a:p>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ignificado de la palabra - HEBREO"/>
          <p:cNvSpPr txBox="1"/>
          <p:nvPr>
            <p:ph type="title"/>
          </p:nvPr>
        </p:nvSpPr>
        <p:spPr>
          <a:prstGeom prst="rect">
            <a:avLst/>
          </a:prstGeom>
        </p:spPr>
        <p:txBody>
          <a:bodyPr/>
          <a:lstStyle>
            <a:lvl1pPr defTabSz="701675">
              <a:defRPr spc="-255" sz="12750"/>
            </a:lvl1pPr>
          </a:lstStyle>
          <a:p>
            <a:pPr/>
            <a:r>
              <a:t>Significado de la palabra - HEBREO</a:t>
            </a:r>
          </a:p>
        </p:txBody>
      </p:sp>
      <p:sp>
        <p:nvSpPr>
          <p:cNvPr id="302" name="La palabra pacto en hebreo BERITH tiene el sentido de cortar porque en los pactos que se hacian se cortaba el animal o animales en pedazos - Wikipedia"/>
          <p:cNvSpPr txBox="1"/>
          <p:nvPr/>
        </p:nvSpPr>
        <p:spPr>
          <a:xfrm>
            <a:off x="1222410" y="2934961"/>
            <a:ext cx="21939181" cy="37787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spc="0" sz="7300">
                <a:latin typeface="Helvetica Neue"/>
                <a:ea typeface="Helvetica Neue"/>
                <a:cs typeface="Helvetica Neue"/>
                <a:sym typeface="Helvetica Neue"/>
              </a:defRPr>
            </a:lvl1pPr>
          </a:lstStyle>
          <a:p>
            <a:pPr/>
            <a:r>
              <a:t>La palabra pacto en hebreo BERITH tiene el sentido de cortar porque en los pactos que se hacian se cortaba el animal o animales en pedazos - Wikipedia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ignificado de la palabra - GRIEGO"/>
          <p:cNvSpPr txBox="1"/>
          <p:nvPr>
            <p:ph type="title"/>
          </p:nvPr>
        </p:nvSpPr>
        <p:spPr>
          <a:prstGeom prst="rect">
            <a:avLst/>
          </a:prstGeom>
        </p:spPr>
        <p:txBody>
          <a:bodyPr/>
          <a:lstStyle>
            <a:lvl1pPr defTabSz="701675">
              <a:defRPr spc="-255" sz="12750"/>
            </a:lvl1pPr>
          </a:lstStyle>
          <a:p>
            <a:pPr/>
            <a:r>
              <a:t>Significado de la palabra - GRIEGO</a:t>
            </a:r>
          </a:p>
        </p:txBody>
      </p:sp>
      <p:sp>
        <p:nvSpPr>
          <p:cNvPr id="307" name="La palabra pacto en el griego es DIATHEKE que significa disposición, arreglo de cualquier natulareza que uno desea validar. Ej.: puede ser una ultima pronunciación de sus pertenencias antes de morir."/>
          <p:cNvSpPr txBox="1"/>
          <p:nvPr/>
        </p:nvSpPr>
        <p:spPr>
          <a:xfrm>
            <a:off x="1222410" y="2285407"/>
            <a:ext cx="21939181" cy="5077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7999"/>
              </a:lnSpc>
              <a:spcBef>
                <a:spcPts val="0"/>
              </a:spcBef>
              <a:defRPr spc="0" sz="7300">
                <a:latin typeface="Helvetica Neue"/>
                <a:ea typeface="Helvetica Neue"/>
                <a:cs typeface="Helvetica Neue"/>
                <a:sym typeface="Helvetica Neue"/>
              </a:defRPr>
            </a:lvl1pPr>
          </a:lstStyle>
          <a:p>
            <a:pPr/>
            <a:r>
              <a:t>La palabra pacto en el griego es DIATHEKE que significa disposición, arreglo de cualquier natulareza que uno desea validar. Ej.: puede ser una ultima pronunciación de sus pertenencias antes de morir.</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Basando entonces en el uso de la palabra en la Biblia, viendo los usos diferentes de la palabra y el significado en el idioma original,  podemos definir que un pacto es un arreglo o un acuerdo vinculante entre dos partes que desean establecer una relaci"/>
          <p:cNvSpPr txBox="1"/>
          <p:nvPr>
            <p:ph type="body" idx="1"/>
          </p:nvPr>
        </p:nvSpPr>
        <p:spPr>
          <a:xfrm>
            <a:off x="515838" y="741381"/>
            <a:ext cx="23241001" cy="10971036"/>
          </a:xfrm>
          <a:prstGeom prst="rect">
            <a:avLst/>
          </a:prstGeom>
        </p:spPr>
        <p:txBody>
          <a:bodyPr/>
          <a:lstStyle>
            <a:lvl1pPr marL="339470" indent="-339470" defTabSz="668655">
              <a:defRPr spc="-97" sz="9720"/>
            </a:lvl1pPr>
          </a:lstStyle>
          <a:p>
            <a:pPr/>
            <a:r>
              <a:t>“Basando entonces en el uso de la palabra en la Biblia, viendo los usos diferentes de la palabra y el significado en el idioma original,  podemos definir que un pacto es un arreglo o un acuerdo vinculante entre dos partes que desean establecer una relación de confianza. La naturaleza de un pacto es definido por el pacto. Usualmente son solemnes, no quebrantables y sin fecha de vencimiento”. </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Junio, 2o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Junio, 2o20</a:t>
            </a:r>
          </a:p>
        </p:txBody>
      </p:sp>
      <p:sp>
        <p:nvSpPr>
          <p:cNvPr id="316" name="Vamos a tener cuidado de no estudiar la Biblia teniendo ideas preconcebidas sobre los pactos…"/>
          <p:cNvSpPr txBox="1"/>
          <p:nvPr>
            <p:ph type="body" idx="1"/>
          </p:nvPr>
        </p:nvSpPr>
        <p:spPr>
          <a:prstGeom prst="rect">
            <a:avLst/>
          </a:prstGeom>
        </p:spPr>
        <p:txBody>
          <a:bodyPr/>
          <a:lstStyle/>
          <a:p>
            <a:pPr>
              <a:defRPr spc="-56" sz="5600"/>
            </a:pPr>
            <a:r>
              <a:t>Vamos a tener cuidado de no estudiar la Biblia teniendo ideas preconcebidas sobre los pactos</a:t>
            </a:r>
          </a:p>
          <a:p>
            <a:pPr>
              <a:defRPr spc="-56" sz="5600"/>
            </a:pPr>
            <a:r>
              <a:t>La Biblia enseña y nos enseña para asi atener a una postura teológica</a:t>
            </a:r>
          </a:p>
          <a:p>
            <a:pPr>
              <a:defRPr spc="-56" sz="5600"/>
            </a:pPr>
            <a:r>
              <a:t>El Plan de Dios para el hombre puede ser entendido por medio de los pactos divinos</a:t>
            </a:r>
          </a:p>
          <a:p>
            <a:pPr>
              <a:defRPr spc="-56" sz="5600"/>
            </a:pPr>
            <a:r>
              <a:t>Los pactos divinos revelan los propósitos y la relación que Dios tiene con el hombre y en especial lo que concierna su pueblo escogido, la nacion de Israel. </a:t>
            </a:r>
          </a:p>
        </p:txBody>
      </p:sp>
      <p:sp>
        <p:nvSpPr>
          <p:cNvPr id="317" name="Teología de los pactos"/>
          <p:cNvSpPr txBox="1"/>
          <p:nvPr>
            <p:ph type="title"/>
          </p:nvPr>
        </p:nvSpPr>
        <p:spPr>
          <a:prstGeom prst="rect">
            <a:avLst/>
          </a:prstGeom>
        </p:spPr>
        <p:txBody>
          <a:bodyPr/>
          <a:lstStyle/>
          <a:p>
            <a:pPr/>
            <a:r>
              <a:t>Teología de los pactos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1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1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1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1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16"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pic>
        <p:nvPicPr>
          <p:cNvPr id="321" name="bible-timeline-2000px.jpg" descr="bible-timeline-2000px.jpg"/>
          <p:cNvPicPr>
            <a:picLocks noChangeAspect="1"/>
          </p:cNvPicPr>
          <p:nvPr/>
        </p:nvPicPr>
        <p:blipFill>
          <a:blip r:embed="rId2">
            <a:extLst/>
          </a:blip>
          <a:stretch>
            <a:fillRect/>
          </a:stretch>
        </p:blipFill>
        <p:spPr>
          <a:xfrm>
            <a:off x="-271735" y="164975"/>
            <a:ext cx="24927470" cy="13386050"/>
          </a:xfrm>
          <a:prstGeom prst="rect">
            <a:avLst/>
          </a:prstGeom>
          <a:ln w="12700">
            <a:miter lim="400000"/>
          </a:ln>
        </p:spPr>
      </p:pic>
      <p:sp>
        <p:nvSpPr>
          <p:cNvPr id="322"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349" name="Group"/>
          <p:cNvGrpSpPr/>
          <p:nvPr/>
        </p:nvGrpSpPr>
        <p:grpSpPr>
          <a:xfrm>
            <a:off x="247909" y="6168926"/>
            <a:ext cx="23674406" cy="1019990"/>
            <a:chOff x="0" y="0"/>
            <a:chExt cx="23674404" cy="1019988"/>
          </a:xfrm>
        </p:grpSpPr>
        <p:sp>
          <p:nvSpPr>
            <p:cNvPr id="323"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24"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25"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26"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27"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28"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29"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30"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31"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32"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33"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34"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35"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36"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37"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338"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339"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340"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341"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342"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343"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344"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345"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346"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347"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348"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350" name="GENESIS"/>
          <p:cNvSpPr/>
          <p:nvPr/>
        </p:nvSpPr>
        <p:spPr>
          <a:xfrm>
            <a:off x="260224" y="5684867"/>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351" name="EXODO"/>
          <p:cNvSpPr/>
          <p:nvPr/>
        </p:nvSpPr>
        <p:spPr>
          <a:xfrm>
            <a:off x="7727781" y="5668024"/>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352" name="Rectangle"/>
          <p:cNvSpPr/>
          <p:nvPr/>
        </p:nvSpPr>
        <p:spPr>
          <a:xfrm>
            <a:off x="9041383" y="5662902"/>
            <a:ext cx="126609" cy="574998"/>
          </a:xfrm>
          <a:prstGeom prst="rect">
            <a:avLst/>
          </a:prstGeom>
          <a:solidFill>
            <a:schemeClr val="accent3"/>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353" name="JOsué"/>
          <p:cNvSpPr/>
          <p:nvPr/>
        </p:nvSpPr>
        <p:spPr>
          <a:xfrm>
            <a:off x="9052311" y="5099720"/>
            <a:ext cx="103759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JOsué</a:t>
            </a:r>
          </a:p>
        </p:txBody>
      </p:sp>
      <p:sp>
        <p:nvSpPr>
          <p:cNvPr id="354" name="SALMOS"/>
          <p:cNvSpPr/>
          <p:nvPr/>
        </p:nvSpPr>
        <p:spPr>
          <a:xfrm>
            <a:off x="8958300" y="7197256"/>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355" name="Proverbios"/>
          <p:cNvSpPr/>
          <p:nvPr/>
        </p:nvSpPr>
        <p:spPr>
          <a:xfrm>
            <a:off x="11083617" y="7784229"/>
            <a:ext cx="3127902" cy="574998"/>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Proverbios</a:t>
            </a:r>
          </a:p>
        </p:txBody>
      </p:sp>
      <p:sp>
        <p:nvSpPr>
          <p:cNvPr id="356" name="1 &amp; 2 Crónicas"/>
          <p:cNvSpPr/>
          <p:nvPr/>
        </p:nvSpPr>
        <p:spPr>
          <a:xfrm>
            <a:off x="10561803" y="5075641"/>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357" name="1 &amp; 2 reyes"/>
          <p:cNvSpPr/>
          <p:nvPr/>
        </p:nvSpPr>
        <p:spPr>
          <a:xfrm>
            <a:off x="10980249" y="5646413"/>
            <a:ext cx="5100730"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358" name="Daniel"/>
          <p:cNvSpPr/>
          <p:nvPr/>
        </p:nvSpPr>
        <p:spPr>
          <a:xfrm rot="15207">
            <a:off x="15678258" y="5071683"/>
            <a:ext cx="876286"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359" name="Rectangle"/>
          <p:cNvSpPr/>
          <p:nvPr/>
        </p:nvSpPr>
        <p:spPr>
          <a:xfrm rot="4614">
            <a:off x="15678075" y="4507731"/>
            <a:ext cx="343076" cy="562739"/>
          </a:xfrm>
          <a:prstGeom prst="rect">
            <a:avLst/>
          </a:prstGeom>
          <a:solidFill>
            <a:schemeClr val="accent2"/>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60" name="Ezekiel"/>
          <p:cNvSpPr/>
          <p:nvPr/>
        </p:nvSpPr>
        <p:spPr>
          <a:xfrm>
            <a:off x="15766470" y="3996544"/>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Ezekiel</a:t>
            </a:r>
          </a:p>
        </p:txBody>
      </p:sp>
      <p:sp>
        <p:nvSpPr>
          <p:cNvPr id="361" name="Rectangle"/>
          <p:cNvSpPr/>
          <p:nvPr/>
        </p:nvSpPr>
        <p:spPr>
          <a:xfrm>
            <a:off x="20319207" y="5665597"/>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362" name="mateo"/>
          <p:cNvSpPr/>
          <p:nvPr/>
        </p:nvSpPr>
        <p:spPr>
          <a:xfrm>
            <a:off x="20193091" y="3996544"/>
            <a:ext cx="137490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mateo</a:t>
            </a:r>
          </a:p>
        </p:txBody>
      </p:sp>
      <p:sp>
        <p:nvSpPr>
          <p:cNvPr id="363" name="Marcos"/>
          <p:cNvSpPr/>
          <p:nvPr/>
        </p:nvSpPr>
        <p:spPr>
          <a:xfrm>
            <a:off x="20199292" y="4376949"/>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Marcos</a:t>
            </a:r>
          </a:p>
        </p:txBody>
      </p:sp>
      <p:sp>
        <p:nvSpPr>
          <p:cNvPr id="364" name="Lucas"/>
          <p:cNvSpPr/>
          <p:nvPr/>
        </p:nvSpPr>
        <p:spPr>
          <a:xfrm>
            <a:off x="20199292" y="4767571"/>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Lucas</a:t>
            </a:r>
          </a:p>
        </p:txBody>
      </p:sp>
      <p:sp>
        <p:nvSpPr>
          <p:cNvPr id="365" name="Juan"/>
          <p:cNvSpPr/>
          <p:nvPr/>
        </p:nvSpPr>
        <p:spPr>
          <a:xfrm>
            <a:off x="20199292" y="5138446"/>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Juan</a:t>
            </a:r>
          </a:p>
        </p:txBody>
      </p:sp>
      <p:sp>
        <p:nvSpPr>
          <p:cNvPr id="366" name="Hechos"/>
          <p:cNvSpPr/>
          <p:nvPr/>
        </p:nvSpPr>
        <p:spPr>
          <a:xfrm>
            <a:off x="21441404" y="5665269"/>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367" name="Rectangle"/>
          <p:cNvSpPr/>
          <p:nvPr/>
        </p:nvSpPr>
        <p:spPr>
          <a:xfrm>
            <a:off x="23757568" y="5627229"/>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68" name="Apocalipsis"/>
          <p:cNvSpPr/>
          <p:nvPr/>
        </p:nvSpPr>
        <p:spPr>
          <a:xfrm>
            <a:off x="22812872" y="5099720"/>
            <a:ext cx="1607983"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Apocalipsis</a:t>
            </a:r>
          </a:p>
        </p:txBody>
      </p:sp>
      <p:sp>
        <p:nvSpPr>
          <p:cNvPr id="369" name="Esdras"/>
          <p:cNvSpPr/>
          <p:nvPr/>
        </p:nvSpPr>
        <p:spPr>
          <a:xfrm>
            <a:off x="16477110" y="7188599"/>
            <a:ext cx="1270001" cy="59231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370" name="Rectangle"/>
          <p:cNvSpPr/>
          <p:nvPr/>
        </p:nvSpPr>
        <p:spPr>
          <a:xfrm>
            <a:off x="17816126" y="5652745"/>
            <a:ext cx="126610" cy="595312"/>
          </a:xfrm>
          <a:prstGeom prst="rect">
            <a:avLst/>
          </a:prstGeom>
          <a:solidFill>
            <a:schemeClr val="accent2">
              <a:hueOff val="-279657"/>
              <a:satOff val="2412"/>
              <a:lumOff val="-45213"/>
            </a:schemeClr>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71" name="Malaquias"/>
          <p:cNvSpPr/>
          <p:nvPr/>
        </p:nvSpPr>
        <p:spPr>
          <a:xfrm>
            <a:off x="17973191" y="5099720"/>
            <a:ext cx="1607982"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Malaquias</a:t>
            </a:r>
          </a:p>
        </p:txBody>
      </p:sp>
      <p:sp>
        <p:nvSpPr>
          <p:cNvPr id="372" name="Hageo"/>
          <p:cNvSpPr/>
          <p:nvPr/>
        </p:nvSpPr>
        <p:spPr>
          <a:xfrm>
            <a:off x="16633721" y="5099720"/>
            <a:ext cx="103759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Hageo</a:t>
            </a:r>
          </a:p>
        </p:txBody>
      </p:sp>
      <p:sp>
        <p:nvSpPr>
          <p:cNvPr id="373" name="Ester"/>
          <p:cNvSpPr/>
          <p:nvPr/>
        </p:nvSpPr>
        <p:spPr>
          <a:xfrm>
            <a:off x="17360634" y="4558056"/>
            <a:ext cx="1037596"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Ester</a:t>
            </a:r>
          </a:p>
        </p:txBody>
      </p:sp>
      <p:sp>
        <p:nvSpPr>
          <p:cNvPr id="374" name="Nehemias"/>
          <p:cNvSpPr/>
          <p:nvPr/>
        </p:nvSpPr>
        <p:spPr>
          <a:xfrm>
            <a:off x="17360634" y="7840684"/>
            <a:ext cx="152890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Nehemias</a:t>
            </a:r>
          </a:p>
        </p:txBody>
      </p:sp>
      <p:sp>
        <p:nvSpPr>
          <p:cNvPr id="375" name="zacarias"/>
          <p:cNvSpPr/>
          <p:nvPr/>
        </p:nvSpPr>
        <p:spPr>
          <a:xfrm>
            <a:off x="16184626" y="8359226"/>
            <a:ext cx="1528899"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zacarias</a:t>
            </a:r>
          </a:p>
        </p:txBody>
      </p:sp>
      <p:sp>
        <p:nvSpPr>
          <p:cNvPr id="376" name="Jeremias"/>
          <p:cNvSpPr/>
          <p:nvPr/>
        </p:nvSpPr>
        <p:spPr>
          <a:xfrm>
            <a:off x="14282123" y="8359226"/>
            <a:ext cx="1374900"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Jeremias</a:t>
            </a:r>
          </a:p>
        </p:txBody>
      </p:sp>
      <p:sp>
        <p:nvSpPr>
          <p:cNvPr id="377" name="Lamentaciones"/>
          <p:cNvSpPr/>
          <p:nvPr/>
        </p:nvSpPr>
        <p:spPr>
          <a:xfrm>
            <a:off x="14836074" y="8877768"/>
            <a:ext cx="226079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Lamentaciones</a:t>
            </a:r>
          </a:p>
        </p:txBody>
      </p:sp>
      <p:sp>
        <p:nvSpPr>
          <p:cNvPr id="378" name="Isaias"/>
          <p:cNvSpPr/>
          <p:nvPr/>
        </p:nvSpPr>
        <p:spPr>
          <a:xfrm>
            <a:off x="13505685" y="8877768"/>
            <a:ext cx="94248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Isaias</a:t>
            </a:r>
          </a:p>
        </p:txBody>
      </p:sp>
      <p:sp>
        <p:nvSpPr>
          <p:cNvPr id="379" name="Eclesiastés"/>
          <p:cNvSpPr/>
          <p:nvPr/>
        </p:nvSpPr>
        <p:spPr>
          <a:xfrm>
            <a:off x="11407939" y="8359226"/>
            <a:ext cx="1850224"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Eclesiastés</a:t>
            </a:r>
          </a:p>
        </p:txBody>
      </p:sp>
      <p:sp>
        <p:nvSpPr>
          <p:cNvPr id="380" name="Cantares"/>
          <p:cNvSpPr/>
          <p:nvPr/>
        </p:nvSpPr>
        <p:spPr>
          <a:xfrm>
            <a:off x="10075199" y="8877768"/>
            <a:ext cx="2766108" cy="9134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Cantares</a:t>
            </a:r>
          </a:p>
        </p:txBody>
      </p:sp>
      <p:sp>
        <p:nvSpPr>
          <p:cNvPr id="381" name="Rut"/>
          <p:cNvSpPr/>
          <p:nvPr/>
        </p:nvSpPr>
        <p:spPr>
          <a:xfrm>
            <a:off x="9114948" y="8459119"/>
            <a:ext cx="64464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Rut</a:t>
            </a:r>
          </a:p>
        </p:txBody>
      </p:sp>
      <p:sp>
        <p:nvSpPr>
          <p:cNvPr id="382" name="Jueces"/>
          <p:cNvSpPr/>
          <p:nvPr/>
        </p:nvSpPr>
        <p:spPr>
          <a:xfrm>
            <a:off x="9153032" y="7776755"/>
            <a:ext cx="1174638" cy="562298"/>
          </a:xfrm>
          <a:prstGeom prst="rect">
            <a:avLst/>
          </a:prstGeom>
          <a:solidFill>
            <a:schemeClr val="accent2"/>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0" sz="2500">
                <a:solidFill>
                  <a:srgbClr val="FFFFFF"/>
                </a:solidFill>
                <a:latin typeface="Founders Grotesk Condensed"/>
                <a:ea typeface="Founders Grotesk Condensed"/>
                <a:cs typeface="Founders Grotesk Condensed"/>
                <a:sym typeface="Founders Grotesk Condensed"/>
              </a:defRPr>
            </a:lvl1pPr>
          </a:lstStyle>
          <a:p>
            <a:pPr/>
            <a:r>
              <a:t>Jueces</a:t>
            </a:r>
          </a:p>
        </p:txBody>
      </p:sp>
      <p:sp>
        <p:nvSpPr>
          <p:cNvPr id="383" name="Job"/>
          <p:cNvSpPr/>
          <p:nvPr/>
        </p:nvSpPr>
        <p:spPr>
          <a:xfrm>
            <a:off x="6371748" y="7826860"/>
            <a:ext cx="64464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Job</a:t>
            </a:r>
          </a:p>
        </p:txBody>
      </p:sp>
      <p:sp>
        <p:nvSpPr>
          <p:cNvPr id="384" name="1 &amp; 2 Samuel"/>
          <p:cNvSpPr/>
          <p:nvPr/>
        </p:nvSpPr>
        <p:spPr>
          <a:xfrm>
            <a:off x="9955059" y="4536527"/>
            <a:ext cx="1850223"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1 &amp; 2 Samuel</a:t>
            </a:r>
          </a:p>
        </p:txBody>
      </p:sp>
      <p:sp>
        <p:nvSpPr>
          <p:cNvPr id="385" name="Levítico"/>
          <p:cNvSpPr/>
          <p:nvPr/>
        </p:nvSpPr>
        <p:spPr>
          <a:xfrm>
            <a:off x="7382318" y="3718321"/>
            <a:ext cx="1850224"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Levítico</a:t>
            </a:r>
          </a:p>
        </p:txBody>
      </p:sp>
      <p:sp>
        <p:nvSpPr>
          <p:cNvPr id="386" name="Numeros"/>
          <p:cNvSpPr/>
          <p:nvPr/>
        </p:nvSpPr>
        <p:spPr>
          <a:xfrm>
            <a:off x="7382318" y="4163607"/>
            <a:ext cx="1850224"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Numeros</a:t>
            </a:r>
          </a:p>
        </p:txBody>
      </p:sp>
      <p:sp>
        <p:nvSpPr>
          <p:cNvPr id="387" name="Deuteronomio"/>
          <p:cNvSpPr/>
          <p:nvPr/>
        </p:nvSpPr>
        <p:spPr>
          <a:xfrm>
            <a:off x="7608099" y="4634919"/>
            <a:ext cx="2161215"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Deuteronomio</a:t>
            </a:r>
          </a:p>
        </p:txBody>
      </p:sp>
      <p:sp>
        <p:nvSpPr>
          <p:cNvPr id="388" name="Miqueas"/>
          <p:cNvSpPr/>
          <p:nvPr/>
        </p:nvSpPr>
        <p:spPr>
          <a:xfrm>
            <a:off x="13897030" y="3996544"/>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Miqueas</a:t>
            </a:r>
          </a:p>
        </p:txBody>
      </p:sp>
      <p:sp>
        <p:nvSpPr>
          <p:cNvPr id="389" name="Amos"/>
          <p:cNvSpPr/>
          <p:nvPr/>
        </p:nvSpPr>
        <p:spPr>
          <a:xfrm>
            <a:off x="13124870" y="2736704"/>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Amos</a:t>
            </a:r>
          </a:p>
        </p:txBody>
      </p:sp>
      <p:sp>
        <p:nvSpPr>
          <p:cNvPr id="390" name="Jonas"/>
          <p:cNvSpPr/>
          <p:nvPr/>
        </p:nvSpPr>
        <p:spPr>
          <a:xfrm>
            <a:off x="13124870" y="3085986"/>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Jonas</a:t>
            </a:r>
          </a:p>
        </p:txBody>
      </p:sp>
      <p:sp>
        <p:nvSpPr>
          <p:cNvPr id="391" name="Oseas"/>
          <p:cNvSpPr/>
          <p:nvPr/>
        </p:nvSpPr>
        <p:spPr>
          <a:xfrm>
            <a:off x="13124870" y="3461906"/>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Oseas</a:t>
            </a:r>
          </a:p>
        </p:txBody>
      </p:sp>
      <p:sp>
        <p:nvSpPr>
          <p:cNvPr id="392" name="nahum"/>
          <p:cNvSpPr/>
          <p:nvPr/>
        </p:nvSpPr>
        <p:spPr>
          <a:xfrm>
            <a:off x="14831750" y="2736704"/>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nahum</a:t>
            </a:r>
          </a:p>
        </p:txBody>
      </p:sp>
      <p:sp>
        <p:nvSpPr>
          <p:cNvPr id="393" name="Sofonias"/>
          <p:cNvSpPr/>
          <p:nvPr/>
        </p:nvSpPr>
        <p:spPr>
          <a:xfrm>
            <a:off x="14831750" y="3088302"/>
            <a:ext cx="127000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Sofonias</a:t>
            </a:r>
          </a:p>
        </p:txBody>
      </p:sp>
      <p:sp>
        <p:nvSpPr>
          <p:cNvPr id="394" name="Habacuc"/>
          <p:cNvSpPr/>
          <p:nvPr/>
        </p:nvSpPr>
        <p:spPr>
          <a:xfrm>
            <a:off x="14831750" y="3454880"/>
            <a:ext cx="1270001"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Habacuc</a:t>
            </a:r>
          </a:p>
        </p:txBody>
      </p:sp>
      <p:sp>
        <p:nvSpPr>
          <p:cNvPr id="395" name="Santiago"/>
          <p:cNvSpPr/>
          <p:nvPr/>
        </p:nvSpPr>
        <p:spPr>
          <a:xfrm>
            <a:off x="21380553" y="4567495"/>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Santiago</a:t>
            </a:r>
          </a:p>
        </p:txBody>
      </p:sp>
      <p:sp>
        <p:nvSpPr>
          <p:cNvPr id="396" name="Efesios"/>
          <p:cNvSpPr/>
          <p:nvPr/>
        </p:nvSpPr>
        <p:spPr>
          <a:xfrm>
            <a:off x="22355914" y="3469718"/>
            <a:ext cx="1270001"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Efesios</a:t>
            </a:r>
          </a:p>
        </p:txBody>
      </p:sp>
      <p:sp>
        <p:nvSpPr>
          <p:cNvPr id="397" name="Coloseneses"/>
          <p:cNvSpPr/>
          <p:nvPr/>
        </p:nvSpPr>
        <p:spPr>
          <a:xfrm>
            <a:off x="22355914" y="3864464"/>
            <a:ext cx="1528900"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Coloseneses</a:t>
            </a:r>
          </a:p>
        </p:txBody>
      </p:sp>
      <p:sp>
        <p:nvSpPr>
          <p:cNvPr id="398" name="Filemón"/>
          <p:cNvSpPr/>
          <p:nvPr/>
        </p:nvSpPr>
        <p:spPr>
          <a:xfrm>
            <a:off x="22360480" y="4284719"/>
            <a:ext cx="1528900"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Filemón</a:t>
            </a:r>
          </a:p>
        </p:txBody>
      </p:sp>
      <p:sp>
        <p:nvSpPr>
          <p:cNvPr id="399" name="Filipenses"/>
          <p:cNvSpPr/>
          <p:nvPr/>
        </p:nvSpPr>
        <p:spPr>
          <a:xfrm>
            <a:off x="22355914" y="4745847"/>
            <a:ext cx="152890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Filipenses</a:t>
            </a:r>
          </a:p>
        </p:txBody>
      </p:sp>
      <p:sp>
        <p:nvSpPr>
          <p:cNvPr id="400" name="1 &amp; 2 Tesalonicenses"/>
          <p:cNvSpPr/>
          <p:nvPr/>
        </p:nvSpPr>
        <p:spPr>
          <a:xfrm>
            <a:off x="19582234" y="7253710"/>
            <a:ext cx="226079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 &amp; 2 Tesalonicenses</a:t>
            </a:r>
          </a:p>
        </p:txBody>
      </p:sp>
      <p:sp>
        <p:nvSpPr>
          <p:cNvPr id="401" name="Gálatas"/>
          <p:cNvSpPr/>
          <p:nvPr/>
        </p:nvSpPr>
        <p:spPr>
          <a:xfrm>
            <a:off x="19582234" y="7569790"/>
            <a:ext cx="226079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Gálatas</a:t>
            </a:r>
          </a:p>
        </p:txBody>
      </p:sp>
      <p:sp>
        <p:nvSpPr>
          <p:cNvPr id="402" name="1 &amp; 2 Corintios"/>
          <p:cNvSpPr/>
          <p:nvPr/>
        </p:nvSpPr>
        <p:spPr>
          <a:xfrm>
            <a:off x="19582234" y="7956529"/>
            <a:ext cx="1850223"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 &amp; 2 Corintios</a:t>
            </a:r>
          </a:p>
        </p:txBody>
      </p:sp>
      <p:sp>
        <p:nvSpPr>
          <p:cNvPr id="403" name="Romanos"/>
          <p:cNvSpPr/>
          <p:nvPr/>
        </p:nvSpPr>
        <p:spPr>
          <a:xfrm>
            <a:off x="19582234" y="8359226"/>
            <a:ext cx="2260791"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Romanos</a:t>
            </a:r>
          </a:p>
        </p:txBody>
      </p:sp>
      <p:sp>
        <p:nvSpPr>
          <p:cNvPr id="404" name="1 &amp; 2 Timoteo"/>
          <p:cNvSpPr/>
          <p:nvPr/>
        </p:nvSpPr>
        <p:spPr>
          <a:xfrm>
            <a:off x="21512634" y="7840684"/>
            <a:ext cx="152890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 &amp; 2 Timoteo</a:t>
            </a:r>
          </a:p>
        </p:txBody>
      </p:sp>
      <p:sp>
        <p:nvSpPr>
          <p:cNvPr id="405" name="1 &amp; 2 Pedro"/>
          <p:cNvSpPr/>
          <p:nvPr/>
        </p:nvSpPr>
        <p:spPr>
          <a:xfrm>
            <a:off x="21512634" y="8223780"/>
            <a:ext cx="1348880"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 &amp; 2 Pedro</a:t>
            </a:r>
          </a:p>
        </p:txBody>
      </p:sp>
      <p:sp>
        <p:nvSpPr>
          <p:cNvPr id="406" name="Tito"/>
          <p:cNvSpPr/>
          <p:nvPr/>
        </p:nvSpPr>
        <p:spPr>
          <a:xfrm>
            <a:off x="21512634" y="8571747"/>
            <a:ext cx="64464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Tito</a:t>
            </a:r>
          </a:p>
        </p:txBody>
      </p:sp>
      <p:sp>
        <p:nvSpPr>
          <p:cNvPr id="407" name="Judas"/>
          <p:cNvSpPr/>
          <p:nvPr/>
        </p:nvSpPr>
        <p:spPr>
          <a:xfrm>
            <a:off x="21512634" y="8942045"/>
            <a:ext cx="89513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Judas</a:t>
            </a:r>
          </a:p>
        </p:txBody>
      </p:sp>
      <p:sp>
        <p:nvSpPr>
          <p:cNvPr id="408" name="Hebreos"/>
          <p:cNvSpPr/>
          <p:nvPr/>
        </p:nvSpPr>
        <p:spPr>
          <a:xfrm>
            <a:off x="21512634" y="9302810"/>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Hebreos</a:t>
            </a:r>
          </a:p>
        </p:txBody>
      </p:sp>
      <p:sp>
        <p:nvSpPr>
          <p:cNvPr id="409" name="1,2,3 Juan"/>
          <p:cNvSpPr/>
          <p:nvPr/>
        </p:nvSpPr>
        <p:spPr>
          <a:xfrm>
            <a:off x="23301166" y="7826860"/>
            <a:ext cx="942481" cy="9134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14" sz="1900">
                <a:solidFill>
                  <a:srgbClr val="FFFFFF"/>
                </a:solidFill>
                <a:latin typeface="Founders Grotesk Condensed"/>
                <a:ea typeface="Founders Grotesk Condensed"/>
                <a:cs typeface="Founders Grotesk Condensed"/>
                <a:sym typeface="Founders Grotesk Condensed"/>
              </a:defRPr>
            </a:lvl1pPr>
          </a:lstStyle>
          <a:p>
            <a:pPr/>
            <a:r>
              <a:t>1,2,3 Juan</a:t>
            </a:r>
          </a:p>
        </p:txBody>
      </p:sp>
      <p:sp>
        <p:nvSpPr>
          <p:cNvPr id="410" name="Israel"/>
          <p:cNvSpPr/>
          <p:nvPr/>
        </p:nvSpPr>
        <p:spPr>
          <a:xfrm>
            <a:off x="8381910" y="10927295"/>
            <a:ext cx="8668458"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411" name="Exilio"/>
          <p:cNvSpPr/>
          <p:nvPr/>
        </p:nvSpPr>
        <p:spPr>
          <a:xfrm>
            <a:off x="15668834" y="11003826"/>
            <a:ext cx="895135"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412" name="Rectangle"/>
          <p:cNvSpPr/>
          <p:nvPr/>
        </p:nvSpPr>
        <p:spPr>
          <a:xfrm>
            <a:off x="17026430" y="109357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413" name="Iglesia"/>
          <p:cNvSpPr/>
          <p:nvPr/>
        </p:nvSpPr>
        <p:spPr>
          <a:xfrm>
            <a:off x="22054450" y="109380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414" name="Rectangle"/>
          <p:cNvSpPr/>
          <p:nvPr/>
        </p:nvSpPr>
        <p:spPr>
          <a:xfrm>
            <a:off x="24119690" y="109357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415" name="ADAN"/>
          <p:cNvSpPr/>
          <p:nvPr/>
        </p:nvSpPr>
        <p:spPr>
          <a:xfrm>
            <a:off x="202258" y="109339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416" name="noé"/>
          <p:cNvSpPr/>
          <p:nvPr/>
        </p:nvSpPr>
        <p:spPr>
          <a:xfrm>
            <a:off x="3467348" y="10933924"/>
            <a:ext cx="3449422"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noé</a:t>
            </a:r>
          </a:p>
        </p:txBody>
      </p:sp>
      <p:sp>
        <p:nvSpPr>
          <p:cNvPr id="417" name="Abraham"/>
          <p:cNvSpPr/>
          <p:nvPr/>
        </p:nvSpPr>
        <p:spPr>
          <a:xfrm>
            <a:off x="6935742" y="11987726"/>
            <a:ext cx="929781" cy="538126"/>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90" sz="1500">
                <a:latin typeface="Founders Grotesk Condensed"/>
                <a:ea typeface="Founders Grotesk Condensed"/>
                <a:cs typeface="Founders Grotesk Condensed"/>
                <a:sym typeface="Founders Grotesk Condensed"/>
              </a:defRPr>
            </a:lvl1pPr>
          </a:lstStyle>
          <a:p>
            <a:pPr/>
            <a:r>
              <a:t>Abraham</a:t>
            </a:r>
          </a:p>
        </p:txBody>
      </p:sp>
      <p:sp>
        <p:nvSpPr>
          <p:cNvPr id="418" name="José"/>
          <p:cNvSpPr/>
          <p:nvPr/>
        </p:nvSpPr>
        <p:spPr>
          <a:xfrm>
            <a:off x="7875159" y="11987726"/>
            <a:ext cx="503550" cy="531776"/>
          </a:xfrm>
          <a:prstGeom prst="rect">
            <a:avLst/>
          </a:prstGeom>
          <a:solidFill>
            <a:schemeClr val="accent1">
              <a:hueOff val="-42304"/>
              <a:satOff val="23749"/>
              <a:lumOff val="-45745"/>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78" sz="1300">
                <a:solidFill>
                  <a:srgbClr val="FFFFFF"/>
                </a:solidFill>
                <a:latin typeface="Founders Grotesk Condensed"/>
                <a:ea typeface="Founders Grotesk Condensed"/>
                <a:cs typeface="Founders Grotesk Condensed"/>
                <a:sym typeface="Founders Grotesk Condensed"/>
              </a:defRPr>
            </a:lvl1pPr>
          </a:lstStyle>
          <a:p>
            <a:pPr/>
            <a:r>
              <a:t>José</a:t>
            </a:r>
          </a:p>
        </p:txBody>
      </p:sp>
      <p:sp>
        <p:nvSpPr>
          <p:cNvPr id="419" name="Moises"/>
          <p:cNvSpPr/>
          <p:nvPr/>
        </p:nvSpPr>
        <p:spPr>
          <a:xfrm>
            <a:off x="8512373" y="11996328"/>
            <a:ext cx="712915" cy="531776"/>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84" sz="1400">
                <a:latin typeface="Founders Grotesk Condensed"/>
                <a:ea typeface="Founders Grotesk Condensed"/>
                <a:cs typeface="Founders Grotesk Condensed"/>
                <a:sym typeface="Founders Grotesk Condensed"/>
              </a:defRPr>
            </a:lvl1pPr>
          </a:lstStyle>
          <a:p>
            <a:pPr/>
            <a:r>
              <a:t>Moises</a:t>
            </a:r>
          </a:p>
        </p:txBody>
      </p:sp>
      <p:sp>
        <p:nvSpPr>
          <p:cNvPr id="420" name="David"/>
          <p:cNvSpPr/>
          <p:nvPr/>
        </p:nvSpPr>
        <p:spPr>
          <a:xfrm>
            <a:off x="10323402" y="11987726"/>
            <a:ext cx="644647" cy="531776"/>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96" sz="1600">
                <a:latin typeface="Founders Grotesk Condensed"/>
                <a:ea typeface="Founders Grotesk Condensed"/>
                <a:cs typeface="Founders Grotesk Condensed"/>
                <a:sym typeface="Founders Grotesk Condensed"/>
              </a:defRPr>
            </a:lvl1pPr>
          </a:lstStyle>
          <a:p>
            <a:pPr/>
            <a:r>
              <a:t>David</a:t>
            </a:r>
          </a:p>
        </p:txBody>
      </p:sp>
      <p:sp>
        <p:nvSpPr>
          <p:cNvPr id="421"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22" name="Rectangle"/>
          <p:cNvSpPr/>
          <p:nvPr/>
        </p:nvSpPr>
        <p:spPr>
          <a:xfrm>
            <a:off x="17699721" y="11913952"/>
            <a:ext cx="5507437" cy="1197865"/>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23" name="Jesus"/>
          <p:cNvSpPr/>
          <p:nvPr/>
        </p:nvSpPr>
        <p:spPr>
          <a:xfrm>
            <a:off x="20652176" y="11916515"/>
            <a:ext cx="1348881" cy="580314"/>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Jesus</a:t>
            </a:r>
          </a:p>
        </p:txBody>
      </p:sp>
      <p:sp>
        <p:nvSpPr>
          <p:cNvPr id="424" name="Pablo"/>
          <p:cNvSpPr/>
          <p:nvPr/>
        </p:nvSpPr>
        <p:spPr>
          <a:xfrm>
            <a:off x="22021637" y="12451015"/>
            <a:ext cx="1122668" cy="580314"/>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Pablo</a:t>
            </a:r>
          </a:p>
        </p:txBody>
      </p:sp>
      <p:sp>
        <p:nvSpPr>
          <p:cNvPr id="425" name="David"/>
          <p:cNvSpPr/>
          <p:nvPr/>
        </p:nvSpPr>
        <p:spPr>
          <a:xfrm>
            <a:off x="10055202" y="10314494"/>
            <a:ext cx="1382779" cy="57499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80" sz="3000">
                <a:solidFill>
                  <a:srgbClr val="FFFFFF"/>
                </a:solidFill>
                <a:latin typeface="Founders Grotesk Condensed"/>
                <a:ea typeface="Founders Grotesk Condensed"/>
                <a:cs typeface="Founders Grotesk Condensed"/>
                <a:sym typeface="Founders Grotesk Condensed"/>
              </a:defRPr>
            </a:lvl1pPr>
          </a:lstStyle>
          <a:p>
            <a:pPr/>
            <a:r>
              <a:t>David</a:t>
            </a:r>
          </a:p>
        </p:txBody>
      </p:sp>
      <p:sp>
        <p:nvSpPr>
          <p:cNvPr id="426" name="Moises"/>
          <p:cNvSpPr/>
          <p:nvPr/>
        </p:nvSpPr>
        <p:spPr>
          <a:xfrm>
            <a:off x="8745882" y="10316223"/>
            <a:ext cx="1382779" cy="57499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80" sz="3000">
                <a:solidFill>
                  <a:srgbClr val="FFFFFF"/>
                </a:solidFill>
                <a:latin typeface="Founders Grotesk Condensed"/>
                <a:ea typeface="Founders Grotesk Condensed"/>
                <a:cs typeface="Founders Grotesk Condensed"/>
                <a:sym typeface="Founders Grotesk Condensed"/>
              </a:defRPr>
            </a:lvl1pPr>
          </a:lstStyle>
          <a:p>
            <a:pPr/>
            <a:r>
              <a:t>Moises</a:t>
            </a:r>
          </a:p>
        </p:txBody>
      </p:sp>
      <p:sp>
        <p:nvSpPr>
          <p:cNvPr id="427" name="Abraham"/>
          <p:cNvSpPr/>
          <p:nvPr/>
        </p:nvSpPr>
        <p:spPr>
          <a:xfrm>
            <a:off x="7012639" y="10930121"/>
            <a:ext cx="1595282" cy="526123"/>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Abraham</a:t>
            </a:r>
          </a:p>
        </p:txBody>
      </p:sp>
      <p:sp>
        <p:nvSpPr>
          <p:cNvPr id="428" name="Rectangle"/>
          <p:cNvSpPr/>
          <p:nvPr/>
        </p:nvSpPr>
        <p:spPr>
          <a:xfrm>
            <a:off x="52215" y="11913952"/>
            <a:ext cx="7803285" cy="1197865"/>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29" name="Abdias"/>
          <p:cNvSpPr/>
          <p:nvPr/>
        </p:nvSpPr>
        <p:spPr>
          <a:xfrm>
            <a:off x="11505463" y="4017799"/>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Abdias</a:t>
            </a:r>
          </a:p>
        </p:txBody>
      </p:sp>
      <p:sp>
        <p:nvSpPr>
          <p:cNvPr id="430" name="Joel"/>
          <p:cNvSpPr/>
          <p:nvPr/>
        </p:nvSpPr>
        <p:spPr>
          <a:xfrm>
            <a:off x="12532520" y="3984936"/>
            <a:ext cx="1159297"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38" sz="2300">
                <a:solidFill>
                  <a:srgbClr val="FFFFFF"/>
                </a:solidFill>
                <a:latin typeface="Founders Grotesk Condensed"/>
                <a:ea typeface="Founders Grotesk Condensed"/>
                <a:cs typeface="Founders Grotesk Condensed"/>
                <a:sym typeface="Founders Grotesk Condensed"/>
              </a:defRPr>
            </a:lvl1pPr>
          </a:lstStyle>
          <a:p>
            <a:pPr/>
            <a:r>
              <a:t>Joel</a:t>
            </a:r>
          </a:p>
        </p:txBody>
      </p:sp>
      <p:sp>
        <p:nvSpPr>
          <p:cNvPr id="431"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432" name="Tribulación"/>
          <p:cNvSpPr/>
          <p:nvPr/>
        </p:nvSpPr>
        <p:spPr>
          <a:xfrm rot="16200000">
            <a:off x="23204622" y="120728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Rectangle"/>
          <p:cNvSpPr/>
          <p:nvPr/>
        </p:nvSpPr>
        <p:spPr>
          <a:xfrm>
            <a:off x="-508000" y="-364160"/>
            <a:ext cx="26212425"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35" name="Rectangle"/>
          <p:cNvSpPr/>
          <p:nvPr/>
        </p:nvSpPr>
        <p:spPr>
          <a:xfrm>
            <a:off x="541162" y="10077156"/>
            <a:ext cx="23583777" cy="623757"/>
          </a:xfrm>
          <a:prstGeom prst="rect">
            <a:avLst/>
          </a:prstGeom>
          <a:solidFill>
            <a:schemeClr val="accent4">
              <a:hueOff val="272893"/>
              <a:satOff val="6167"/>
              <a:lumOff val="21491"/>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36" name="Cronograma Bíblico"/>
          <p:cNvSpPr txBox="1"/>
          <p:nvPr/>
        </p:nvSpPr>
        <p:spPr>
          <a:xfrm>
            <a:off x="298486" y="1022348"/>
            <a:ext cx="8550809"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463" name="Group"/>
          <p:cNvGrpSpPr/>
          <p:nvPr/>
        </p:nvGrpSpPr>
        <p:grpSpPr>
          <a:xfrm>
            <a:off x="221764" y="2669194"/>
            <a:ext cx="23674405" cy="1019990"/>
            <a:chOff x="0" y="0"/>
            <a:chExt cx="23674404" cy="1019988"/>
          </a:xfrm>
        </p:grpSpPr>
        <p:sp>
          <p:nvSpPr>
            <p:cNvPr id="437"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38"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39"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0"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1"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2"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3"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4"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5"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6"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7"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8"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49"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50"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51"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452"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453"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454"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455"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456"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457"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458"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459"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460"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461"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462"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464" name="GENESIS"/>
          <p:cNvSpPr/>
          <p:nvPr/>
        </p:nvSpPr>
        <p:spPr>
          <a:xfrm>
            <a:off x="234079" y="2185135"/>
            <a:ext cx="8754333" cy="574998"/>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GENESIS</a:t>
            </a:r>
          </a:p>
        </p:txBody>
      </p:sp>
      <p:sp>
        <p:nvSpPr>
          <p:cNvPr id="465" name="EXODO"/>
          <p:cNvSpPr/>
          <p:nvPr/>
        </p:nvSpPr>
        <p:spPr>
          <a:xfrm>
            <a:off x="7701636" y="2168292"/>
            <a:ext cx="1159297" cy="567880"/>
          </a:xfrm>
          <a:prstGeom prst="rect">
            <a:avLst/>
          </a:pr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EXODO</a:t>
            </a:r>
          </a:p>
        </p:txBody>
      </p:sp>
      <p:sp>
        <p:nvSpPr>
          <p:cNvPr id="466" name="SALMOS"/>
          <p:cNvSpPr/>
          <p:nvPr/>
        </p:nvSpPr>
        <p:spPr>
          <a:xfrm>
            <a:off x="8932155" y="3697524"/>
            <a:ext cx="7515679" cy="574998"/>
          </a:xfrm>
          <a:prstGeom prst="rect">
            <a:avLst/>
          </a:prstGeom>
          <a:solidFill>
            <a:schemeClr val="accent4">
              <a:hueOff val="352432"/>
              <a:satOff val="6167"/>
              <a:lumOff val="-11914"/>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SALMOS</a:t>
            </a:r>
          </a:p>
        </p:txBody>
      </p:sp>
      <p:sp>
        <p:nvSpPr>
          <p:cNvPr id="467" name="1 &amp; 2 Crónicas"/>
          <p:cNvSpPr/>
          <p:nvPr/>
        </p:nvSpPr>
        <p:spPr>
          <a:xfrm>
            <a:off x="10535658" y="1575909"/>
            <a:ext cx="5100730" cy="58769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1 &amp; 2 Crónicas</a:t>
            </a:r>
          </a:p>
        </p:txBody>
      </p:sp>
      <p:sp>
        <p:nvSpPr>
          <p:cNvPr id="468" name="1 &amp; 2 reyes"/>
          <p:cNvSpPr/>
          <p:nvPr/>
        </p:nvSpPr>
        <p:spPr>
          <a:xfrm>
            <a:off x="10954105" y="2146681"/>
            <a:ext cx="5100729" cy="5876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1 &amp; 2 reyes</a:t>
            </a:r>
          </a:p>
        </p:txBody>
      </p:sp>
      <p:sp>
        <p:nvSpPr>
          <p:cNvPr id="469" name="Daniel"/>
          <p:cNvSpPr/>
          <p:nvPr/>
        </p:nvSpPr>
        <p:spPr>
          <a:xfrm rot="15207">
            <a:off x="15652112" y="1571951"/>
            <a:ext cx="876287" cy="595405"/>
          </a:xfrm>
          <a:prstGeom prst="rect">
            <a:avLst/>
          </a:prstGeom>
          <a:solidFill>
            <a:schemeClr val="accent5">
              <a:hueOff val="503731"/>
              <a:lumOff val="709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14" sz="1900">
                <a:latin typeface="Founders Grotesk Condensed"/>
                <a:ea typeface="Founders Grotesk Condensed"/>
                <a:cs typeface="Founders Grotesk Condensed"/>
                <a:sym typeface="Founders Grotesk Condensed"/>
              </a:defRPr>
            </a:lvl1pPr>
          </a:lstStyle>
          <a:p>
            <a:pPr/>
            <a:r>
              <a:t>Daniel</a:t>
            </a:r>
          </a:p>
        </p:txBody>
      </p:sp>
      <p:sp>
        <p:nvSpPr>
          <p:cNvPr id="470" name="Rectangle"/>
          <p:cNvSpPr/>
          <p:nvPr/>
        </p:nvSpPr>
        <p:spPr>
          <a:xfrm>
            <a:off x="20293062" y="2165865"/>
            <a:ext cx="1122668" cy="549330"/>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471" name="Hechos"/>
          <p:cNvSpPr/>
          <p:nvPr/>
        </p:nvSpPr>
        <p:spPr>
          <a:xfrm>
            <a:off x="21415258" y="2165537"/>
            <a:ext cx="1037595" cy="549985"/>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0" sz="2000">
                <a:latin typeface="Founders Grotesk Condensed"/>
                <a:ea typeface="Founders Grotesk Condensed"/>
                <a:cs typeface="Founders Grotesk Condensed"/>
                <a:sym typeface="Founders Grotesk Condensed"/>
              </a:defRPr>
            </a:lvl1pPr>
          </a:lstStyle>
          <a:p>
            <a:pPr/>
            <a:r>
              <a:t>Hechos</a:t>
            </a:r>
          </a:p>
        </p:txBody>
      </p:sp>
      <p:sp>
        <p:nvSpPr>
          <p:cNvPr id="472" name="Rectangle"/>
          <p:cNvSpPr/>
          <p:nvPr/>
        </p:nvSpPr>
        <p:spPr>
          <a:xfrm>
            <a:off x="23731422" y="2127497"/>
            <a:ext cx="712915"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73" name="Esdras"/>
          <p:cNvSpPr/>
          <p:nvPr/>
        </p:nvSpPr>
        <p:spPr>
          <a:xfrm>
            <a:off x="16450964" y="3688867"/>
            <a:ext cx="1270001" cy="59231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Esdras</a:t>
            </a:r>
          </a:p>
        </p:txBody>
      </p:sp>
      <p:sp>
        <p:nvSpPr>
          <p:cNvPr id="474" name="Israel"/>
          <p:cNvSpPr/>
          <p:nvPr/>
        </p:nvSpPr>
        <p:spPr>
          <a:xfrm>
            <a:off x="7615733" y="11600395"/>
            <a:ext cx="9434635" cy="531775"/>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475" name="Exilio"/>
          <p:cNvSpPr/>
          <p:nvPr/>
        </p:nvSpPr>
        <p:spPr>
          <a:xfrm>
            <a:off x="15668834" y="11003826"/>
            <a:ext cx="895135"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476" name="Rectangle"/>
          <p:cNvSpPr/>
          <p:nvPr/>
        </p:nvSpPr>
        <p:spPr>
          <a:xfrm>
            <a:off x="17026430" y="11608826"/>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477" name="Iglesia"/>
          <p:cNvSpPr/>
          <p:nvPr/>
        </p:nvSpPr>
        <p:spPr>
          <a:xfrm>
            <a:off x="22054450" y="11611149"/>
            <a:ext cx="1872929" cy="51026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478" name="Rectangle"/>
          <p:cNvSpPr/>
          <p:nvPr/>
        </p:nvSpPr>
        <p:spPr>
          <a:xfrm>
            <a:off x="24119690" y="11608826"/>
            <a:ext cx="4938946"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479" name="ADAN"/>
          <p:cNvSpPr/>
          <p:nvPr/>
        </p:nvSpPr>
        <p:spPr>
          <a:xfrm>
            <a:off x="202258" y="11607024"/>
            <a:ext cx="3169221" cy="519075"/>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480" name="noé"/>
          <p:cNvSpPr/>
          <p:nvPr/>
        </p:nvSpPr>
        <p:spPr>
          <a:xfrm>
            <a:off x="3467348" y="11607024"/>
            <a:ext cx="2474038" cy="519075"/>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noé</a:t>
            </a:r>
          </a:p>
        </p:txBody>
      </p:sp>
      <p:sp>
        <p:nvSpPr>
          <p:cNvPr id="481" name="Rectangle"/>
          <p:cNvSpPr/>
          <p:nvPr/>
        </p:nvSpPr>
        <p:spPr>
          <a:xfrm>
            <a:off x="7233254" y="12595383"/>
            <a:ext cx="3884175" cy="608011"/>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82" name="David"/>
          <p:cNvSpPr/>
          <p:nvPr/>
        </p:nvSpPr>
        <p:spPr>
          <a:xfrm>
            <a:off x="10448455" y="11003482"/>
            <a:ext cx="1122668"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483" name="Moises"/>
          <p:cNvSpPr/>
          <p:nvPr/>
        </p:nvSpPr>
        <p:spPr>
          <a:xfrm>
            <a:off x="8581673" y="11003482"/>
            <a:ext cx="1187338"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lvl1pPr>
          </a:lstStyle>
          <a:p>
            <a:pPr/>
            <a:r>
              <a:t>Moises</a:t>
            </a:r>
          </a:p>
        </p:txBody>
      </p:sp>
      <p:sp>
        <p:nvSpPr>
          <p:cNvPr id="484" name="Abraham"/>
          <p:cNvSpPr/>
          <p:nvPr/>
        </p:nvSpPr>
        <p:spPr>
          <a:xfrm>
            <a:off x="6346929" y="11027919"/>
            <a:ext cx="1362200" cy="526124"/>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485" name="redbiblica.org"/>
          <p:cNvSpPr/>
          <p:nvPr/>
        </p:nvSpPr>
        <p:spPr>
          <a:xfrm>
            <a:off x="207378" y="13057610"/>
            <a:ext cx="2161215"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486" name="Tribulación"/>
          <p:cNvSpPr/>
          <p:nvPr/>
        </p:nvSpPr>
        <p:spPr>
          <a:xfrm rot="16200000">
            <a:off x="23204622" y="12745960"/>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sp>
        <p:nvSpPr>
          <p:cNvPr id="487" name="Rectangle"/>
          <p:cNvSpPr/>
          <p:nvPr/>
        </p:nvSpPr>
        <p:spPr>
          <a:xfrm rot="4614">
            <a:off x="15651929" y="1007999"/>
            <a:ext cx="343076" cy="562740"/>
          </a:xfrm>
          <a:prstGeom prst="rect">
            <a:avLst/>
          </a:prstGeom>
          <a:solidFill>
            <a:schemeClr val="accent2"/>
          </a:solidFill>
          <a:ln w="12700">
            <a:solidFill>
              <a:srgbClr val="A1A99E"/>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88" name="Ezekiel"/>
          <p:cNvSpPr/>
          <p:nvPr/>
        </p:nvSpPr>
        <p:spPr>
          <a:xfrm>
            <a:off x="15740324" y="496812"/>
            <a:ext cx="1159297" cy="46208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56" sz="2600">
                <a:solidFill>
                  <a:srgbClr val="FFFFFF"/>
                </a:solidFill>
                <a:latin typeface="Founders Grotesk Condensed"/>
                <a:ea typeface="Founders Grotesk Condensed"/>
                <a:cs typeface="Founders Grotesk Condensed"/>
                <a:sym typeface="Founders Grotesk Condensed"/>
              </a:defRPr>
            </a:lvl1pPr>
          </a:lstStyle>
          <a:p>
            <a:pPr/>
            <a:r>
              <a:t>Ezekiel</a:t>
            </a:r>
          </a:p>
        </p:txBody>
      </p:sp>
      <p:sp>
        <p:nvSpPr>
          <p:cNvPr id="489" name="Pacto Adánico…"/>
          <p:cNvSpPr/>
          <p:nvPr/>
        </p:nvSpPr>
        <p:spPr>
          <a:xfrm>
            <a:off x="323440" y="7219184"/>
            <a:ext cx="3042445" cy="4452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4" y="0"/>
                </a:moveTo>
                <a:cubicBezTo>
                  <a:pt x="1517" y="0"/>
                  <a:pt x="1096" y="287"/>
                  <a:pt x="1096" y="641"/>
                </a:cubicBezTo>
                <a:lnTo>
                  <a:pt x="1096" y="8473"/>
                </a:lnTo>
                <a:lnTo>
                  <a:pt x="0" y="21600"/>
                </a:lnTo>
                <a:lnTo>
                  <a:pt x="3339" y="16891"/>
                </a:lnTo>
                <a:lnTo>
                  <a:pt x="20665" y="16891"/>
                </a:lnTo>
                <a:cubicBezTo>
                  <a:pt x="21182" y="16891"/>
                  <a:pt x="21600" y="16603"/>
                  <a:pt x="21600" y="16250"/>
                </a:cubicBezTo>
                <a:lnTo>
                  <a:pt x="21600" y="641"/>
                </a:lnTo>
                <a:cubicBezTo>
                  <a:pt x="21600" y="287"/>
                  <a:pt x="21182" y="0"/>
                  <a:pt x="20665" y="0"/>
                </a:cubicBezTo>
                <a:lnTo>
                  <a:pt x="2034" y="0"/>
                </a:lnTo>
                <a:close/>
              </a:path>
            </a:pathLst>
          </a:custGeom>
          <a:solidFill>
            <a:schemeClr val="accent4">
              <a:hueOff val="272893"/>
              <a:satOff val="6167"/>
              <a:lumOff val="2149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r>
              <a:t>Pacto Adánico</a:t>
            </a:r>
          </a:p>
          <a:p>
            <a:pPr algn="ctr" defTabSz="584200">
              <a:lnSpc>
                <a:spcPct val="100000"/>
              </a:lnSpc>
              <a:spcBef>
                <a:spcPts val="0"/>
              </a:spcBef>
              <a:defRPr cap="all" spc="156" sz="2600">
                <a:latin typeface="Founders Grotesk Condensed"/>
                <a:ea typeface="Founders Grotesk Condensed"/>
                <a:cs typeface="Founders Grotesk Condensed"/>
                <a:sym typeface="Founders Grotesk Condensed"/>
              </a:defRPr>
            </a:pPr>
            <a:r>
              <a:t>Satanas condenado</a:t>
            </a:r>
          </a:p>
          <a:p>
            <a:pPr algn="ctr" defTabSz="584200">
              <a:lnSpc>
                <a:spcPct val="100000"/>
              </a:lnSpc>
              <a:spcBef>
                <a:spcPts val="0"/>
              </a:spcBef>
              <a:defRPr cap="all" spc="156" sz="2600">
                <a:latin typeface="Founders Grotesk Condensed"/>
                <a:ea typeface="Founders Grotesk Condensed"/>
                <a:cs typeface="Founders Grotesk Condensed"/>
                <a:sym typeface="Founders Grotesk Condensed"/>
              </a:defRPr>
            </a:pPr>
            <a:r>
              <a:t>Sufrimiento</a:t>
            </a:r>
          </a:p>
          <a:p>
            <a:pPr algn="ctr" defTabSz="584200">
              <a:lnSpc>
                <a:spcPct val="100000"/>
              </a:lnSpc>
              <a:spcBef>
                <a:spcPts val="0"/>
              </a:spcBef>
              <a:defRPr cap="all" spc="156" sz="2600">
                <a:latin typeface="Founders Grotesk Condensed"/>
                <a:ea typeface="Founders Grotesk Condensed"/>
                <a:cs typeface="Founders Grotesk Condensed"/>
                <a:sym typeface="Founders Grotesk Condensed"/>
              </a:defRPr>
            </a:pPr>
            <a:r>
              <a:t>Dolores parto</a:t>
            </a:r>
          </a:p>
          <a:p>
            <a:pPr algn="ctr" defTabSz="584200">
              <a:lnSpc>
                <a:spcPct val="100000"/>
              </a:lnSpc>
              <a:spcBef>
                <a:spcPts val="0"/>
              </a:spcBef>
              <a:defRPr cap="all" spc="156" sz="2600">
                <a:latin typeface="Founders Grotesk Condensed"/>
                <a:ea typeface="Founders Grotesk Condensed"/>
                <a:cs typeface="Founders Grotesk Condensed"/>
                <a:sym typeface="Founders Grotesk Condensed"/>
              </a:defRPr>
            </a:pPr>
            <a:r>
              <a:t>Condenación</a:t>
            </a:r>
          </a:p>
          <a:p>
            <a:pPr algn="ctr" defTabSz="584200">
              <a:lnSpc>
                <a:spcPct val="100000"/>
              </a:lnSpc>
              <a:spcBef>
                <a:spcPts val="0"/>
              </a:spcBef>
              <a:defRPr cap="all" spc="156" sz="2600">
                <a:latin typeface="Founders Grotesk Condensed"/>
                <a:ea typeface="Founders Grotesk Condensed"/>
                <a:cs typeface="Founders Grotesk Condensed"/>
                <a:sym typeface="Founders Grotesk Condensed"/>
              </a:defRPr>
            </a:pPr>
            <a:r>
              <a:t>“La simiente”</a:t>
            </a:r>
          </a:p>
        </p:txBody>
      </p:sp>
      <p:sp>
        <p:nvSpPr>
          <p:cNvPr id="490" name="Pacto noahico…"/>
          <p:cNvSpPr/>
          <p:nvPr/>
        </p:nvSpPr>
        <p:spPr>
          <a:xfrm>
            <a:off x="4321225" y="6021936"/>
            <a:ext cx="3581004" cy="55387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21" y="0"/>
                </a:moveTo>
                <a:cubicBezTo>
                  <a:pt x="2081" y="0"/>
                  <a:pt x="1724" y="231"/>
                  <a:pt x="1724" y="515"/>
                </a:cubicBezTo>
                <a:lnTo>
                  <a:pt x="1724" y="5960"/>
                </a:lnTo>
                <a:lnTo>
                  <a:pt x="0" y="21600"/>
                </a:lnTo>
                <a:lnTo>
                  <a:pt x="4115" y="15459"/>
                </a:lnTo>
                <a:lnTo>
                  <a:pt x="20803" y="15459"/>
                </a:lnTo>
                <a:cubicBezTo>
                  <a:pt x="21243" y="15459"/>
                  <a:pt x="21600" y="15229"/>
                  <a:pt x="21600" y="14945"/>
                </a:cubicBezTo>
                <a:lnTo>
                  <a:pt x="21600" y="515"/>
                </a:lnTo>
                <a:cubicBezTo>
                  <a:pt x="21600" y="231"/>
                  <a:pt x="21243" y="0"/>
                  <a:pt x="20803" y="0"/>
                </a:cubicBezTo>
                <a:lnTo>
                  <a:pt x="2521"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noahico</a:t>
            </a:r>
          </a:p>
          <a:p>
            <a:pPr algn="ctr" defTabSz="584200">
              <a:lnSpc>
                <a:spcPct val="100000"/>
              </a:lnSpc>
              <a:spcBef>
                <a:spcPts val="0"/>
              </a:spcBef>
              <a:defRPr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No destruir con agua</a:t>
            </a:r>
          </a:p>
          <a:p>
            <a:pPr algn="ctr" defTabSz="584200">
              <a:lnSpc>
                <a:spcPct val="100000"/>
              </a:lnSpc>
              <a:spcBef>
                <a:spcPts val="0"/>
              </a:spcBef>
              <a:defRPr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Señal: arco iris</a:t>
            </a:r>
          </a:p>
          <a:p>
            <a:pPr algn="ctr" defTabSz="584200">
              <a:lnSpc>
                <a:spcPct val="100000"/>
              </a:lnSpc>
              <a:spcBef>
                <a:spcPts val="0"/>
              </a:spcBef>
              <a:defRPr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a:p>
            <a:pPr algn="ctr" defTabSz="584200">
              <a:lnSpc>
                <a:spcPct val="100000"/>
              </a:lnSpc>
              <a:spcBef>
                <a:spcPts val="0"/>
              </a:spcBef>
              <a:defRPr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Eterno</a:t>
            </a:r>
          </a:p>
          <a:p>
            <a:pPr algn="ctr" defTabSz="584200">
              <a:lnSpc>
                <a:spcPct val="100000"/>
              </a:lnSpc>
              <a:spcBef>
                <a:spcPts val="0"/>
              </a:spcBef>
              <a:defRPr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Gobierno humano</a:t>
            </a:r>
          </a:p>
        </p:txBody>
      </p:sp>
      <p:sp>
        <p:nvSpPr>
          <p:cNvPr id="491" name="Rectangle"/>
          <p:cNvSpPr/>
          <p:nvPr/>
        </p:nvSpPr>
        <p:spPr>
          <a:xfrm>
            <a:off x="4646415" y="9362822"/>
            <a:ext cx="19743686" cy="623757"/>
          </a:xfrm>
          <a:prstGeom prst="rect">
            <a:avLst/>
          </a:prstGeom>
          <a:solidFill>
            <a:schemeClr val="accent1"/>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92" name="Pacto abrahamico…"/>
          <p:cNvSpPr/>
          <p:nvPr/>
        </p:nvSpPr>
        <p:spPr>
          <a:xfrm>
            <a:off x="6527985" y="5270297"/>
            <a:ext cx="3827860" cy="5743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51" y="0"/>
                </a:moveTo>
                <a:cubicBezTo>
                  <a:pt x="3340" y="0"/>
                  <a:pt x="3005" y="223"/>
                  <a:pt x="3005" y="497"/>
                </a:cubicBezTo>
                <a:lnTo>
                  <a:pt x="3005" y="4685"/>
                </a:lnTo>
                <a:lnTo>
                  <a:pt x="0" y="21600"/>
                </a:lnTo>
                <a:lnTo>
                  <a:pt x="6174" y="14906"/>
                </a:lnTo>
                <a:lnTo>
                  <a:pt x="20854" y="14906"/>
                </a:lnTo>
                <a:cubicBezTo>
                  <a:pt x="21266" y="14906"/>
                  <a:pt x="21600" y="14685"/>
                  <a:pt x="21600" y="14411"/>
                </a:cubicBezTo>
                <a:lnTo>
                  <a:pt x="21600" y="497"/>
                </a:lnTo>
                <a:cubicBezTo>
                  <a:pt x="21600" y="223"/>
                  <a:pt x="21266" y="0"/>
                  <a:pt x="20854" y="0"/>
                </a:cubicBezTo>
                <a:lnTo>
                  <a:pt x="3751" y="0"/>
                </a:lnTo>
                <a:close/>
              </a:path>
            </a:pathLst>
          </a:custGeom>
          <a:solidFill>
            <a:srgbClr val="CBF65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r>
              <a:t>Pacto abrahamico</a:t>
            </a:r>
          </a:p>
          <a:p>
            <a:pPr algn="ctr" defTabSz="584200">
              <a:lnSpc>
                <a:spcPct val="100000"/>
              </a:lnSpc>
              <a:spcBef>
                <a:spcPts val="0"/>
              </a:spcBef>
              <a:defRPr cap="all" spc="156" sz="2600">
                <a:latin typeface="Founders Grotesk Condensed"/>
                <a:ea typeface="Founders Grotesk Condensed"/>
                <a:cs typeface="Founders Grotesk Condensed"/>
                <a:sym typeface="Founders Grotesk Condensed"/>
              </a:defRPr>
            </a:pPr>
            <a:r>
              <a:t>incondicional</a:t>
            </a:r>
          </a:p>
        </p:txBody>
      </p:sp>
      <p:sp>
        <p:nvSpPr>
          <p:cNvPr id="493" name="Rectangle"/>
          <p:cNvSpPr/>
          <p:nvPr/>
        </p:nvSpPr>
        <p:spPr>
          <a:xfrm>
            <a:off x="6891551" y="8648488"/>
            <a:ext cx="17493053" cy="623757"/>
          </a:xfrm>
          <a:prstGeom prst="rect">
            <a:avLst/>
          </a:prstGeom>
          <a:solidFill>
            <a:srgbClr val="CBF657"/>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94" name="Pacto MOSAICO…"/>
          <p:cNvSpPr/>
          <p:nvPr/>
        </p:nvSpPr>
        <p:spPr>
          <a:xfrm>
            <a:off x="8814855" y="4490641"/>
            <a:ext cx="3805239" cy="6478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45" y="0"/>
                </a:moveTo>
                <a:cubicBezTo>
                  <a:pt x="3231" y="0"/>
                  <a:pt x="2895" y="198"/>
                  <a:pt x="2895" y="441"/>
                </a:cubicBezTo>
                <a:lnTo>
                  <a:pt x="2895" y="3893"/>
                </a:lnTo>
                <a:lnTo>
                  <a:pt x="0" y="21600"/>
                </a:lnTo>
                <a:lnTo>
                  <a:pt x="5704" y="13216"/>
                </a:lnTo>
                <a:lnTo>
                  <a:pt x="20850" y="13216"/>
                </a:lnTo>
                <a:cubicBezTo>
                  <a:pt x="21264" y="13216"/>
                  <a:pt x="21600" y="13020"/>
                  <a:pt x="21600" y="12777"/>
                </a:cubicBezTo>
                <a:lnTo>
                  <a:pt x="21600" y="441"/>
                </a:lnTo>
                <a:cubicBezTo>
                  <a:pt x="21600" y="198"/>
                  <a:pt x="21264" y="0"/>
                  <a:pt x="20850" y="0"/>
                </a:cubicBezTo>
                <a:lnTo>
                  <a:pt x="3645" y="0"/>
                </a:lnTo>
                <a:close/>
              </a:path>
            </a:pathLst>
          </a:cu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Pacto MOSAICO</a:t>
            </a:r>
          </a:p>
          <a:p>
            <a:pPr algn="ctr" defTabSz="584200">
              <a:lnSpc>
                <a:spcPct val="100000"/>
              </a:lnSpc>
              <a:spcBef>
                <a:spcPts val="0"/>
              </a:spcBef>
              <a:defRPr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condicional</a:t>
            </a:r>
          </a:p>
        </p:txBody>
      </p:sp>
      <p:sp>
        <p:nvSpPr>
          <p:cNvPr id="495" name="Rectangle"/>
          <p:cNvSpPr/>
          <p:nvPr/>
        </p:nvSpPr>
        <p:spPr>
          <a:xfrm>
            <a:off x="9290409" y="7983445"/>
            <a:ext cx="12596371" cy="623757"/>
          </a:xfrm>
          <a:prstGeom prst="rect">
            <a:avLst/>
          </a:prstGeom>
          <a:solidFill>
            <a:schemeClr val="accent2"/>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96" name="Pacto davidico…"/>
          <p:cNvSpPr/>
          <p:nvPr/>
        </p:nvSpPr>
        <p:spPr>
          <a:xfrm>
            <a:off x="10798038" y="3928804"/>
            <a:ext cx="4190604" cy="70350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96" y="0"/>
                </a:moveTo>
                <a:cubicBezTo>
                  <a:pt x="4920" y="0"/>
                  <a:pt x="4615" y="182"/>
                  <a:pt x="4615" y="406"/>
                </a:cubicBezTo>
                <a:lnTo>
                  <a:pt x="4615" y="3024"/>
                </a:lnTo>
                <a:lnTo>
                  <a:pt x="0" y="21600"/>
                </a:lnTo>
                <a:lnTo>
                  <a:pt x="8133" y="12215"/>
                </a:lnTo>
                <a:lnTo>
                  <a:pt x="20919" y="12215"/>
                </a:lnTo>
                <a:cubicBezTo>
                  <a:pt x="21295" y="12215"/>
                  <a:pt x="21600" y="12033"/>
                  <a:pt x="21600" y="11809"/>
                </a:cubicBezTo>
                <a:lnTo>
                  <a:pt x="21600" y="406"/>
                </a:lnTo>
                <a:cubicBezTo>
                  <a:pt x="21600" y="182"/>
                  <a:pt x="21295" y="0"/>
                  <a:pt x="20919" y="0"/>
                </a:cubicBezTo>
                <a:lnTo>
                  <a:pt x="5296" y="0"/>
                </a:lnTo>
                <a:close/>
              </a:path>
            </a:pathLst>
          </a:custGeom>
          <a:solidFill>
            <a:srgbClr val="8BF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156" sz="26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Pacto davidico</a:t>
            </a:r>
          </a:p>
          <a:p>
            <a:pPr algn="ctr" defTabSz="584200">
              <a:lnSpc>
                <a:spcPct val="100000"/>
              </a:lnSpc>
              <a:spcBef>
                <a:spcPts val="0"/>
              </a:spcBef>
              <a:defRPr cap="all" spc="156" sz="2600">
                <a:solidFill>
                  <a:srgbClr val="FFFFFF"/>
                </a:solidFill>
                <a:effectLst>
                  <a:outerShdw sx="100000" sy="100000" kx="0" ky="0" algn="b" rotWithShape="0" blurRad="63500" dist="25400" dir="1800000">
                    <a:srgbClr val="000000"/>
                  </a:outerShdw>
                </a:effectLst>
                <a:latin typeface="Founders Grotesk Condensed"/>
                <a:ea typeface="Founders Grotesk Condensed"/>
                <a:cs typeface="Founders Grotesk Condensed"/>
                <a:sym typeface="Founders Grotesk Condensed"/>
              </a:defRPr>
            </a:pPr>
            <a:r>
              <a:t>INcondicional</a:t>
            </a:r>
          </a:p>
        </p:txBody>
      </p:sp>
      <p:sp>
        <p:nvSpPr>
          <p:cNvPr id="497" name="Rectangle"/>
          <p:cNvSpPr/>
          <p:nvPr/>
        </p:nvSpPr>
        <p:spPr>
          <a:xfrm>
            <a:off x="11701396" y="7315876"/>
            <a:ext cx="12804108" cy="623757"/>
          </a:xfrm>
          <a:prstGeom prst="rect">
            <a:avLst/>
          </a:prstGeom>
          <a:solidFill>
            <a:schemeClr val="accent3"/>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498" name="Nuevo Pacto…"/>
          <p:cNvSpPr/>
          <p:nvPr/>
        </p:nvSpPr>
        <p:spPr>
          <a:xfrm>
            <a:off x="16447186" y="3300015"/>
            <a:ext cx="4981179" cy="7586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84" y="0"/>
                </a:moveTo>
                <a:cubicBezTo>
                  <a:pt x="7568" y="0"/>
                  <a:pt x="7311" y="169"/>
                  <a:pt x="7311" y="376"/>
                </a:cubicBezTo>
                <a:lnTo>
                  <a:pt x="7311" y="8661"/>
                </a:lnTo>
                <a:lnTo>
                  <a:pt x="0" y="21600"/>
                </a:lnTo>
                <a:lnTo>
                  <a:pt x="9584" y="11327"/>
                </a:lnTo>
                <a:lnTo>
                  <a:pt x="21027" y="11327"/>
                </a:lnTo>
                <a:cubicBezTo>
                  <a:pt x="21343" y="11327"/>
                  <a:pt x="21600" y="11158"/>
                  <a:pt x="21600" y="10950"/>
                </a:cubicBezTo>
                <a:lnTo>
                  <a:pt x="21600" y="376"/>
                </a:lnTo>
                <a:cubicBezTo>
                  <a:pt x="21600" y="169"/>
                  <a:pt x="21343" y="0"/>
                  <a:pt x="21027" y="0"/>
                </a:cubicBezTo>
                <a:lnTo>
                  <a:pt x="7884" y="0"/>
                </a:lnTo>
                <a:close/>
              </a:path>
            </a:pathLst>
          </a:custGeom>
          <a:solidFill>
            <a:schemeClr val="accent6">
              <a:hueOff val="35642"/>
              <a:lumOff val="80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Nuevo Pacto</a:t>
            </a:r>
          </a:p>
          <a:p>
            <a:pPr algn="ctr" defTabSz="584200">
              <a:lnSpc>
                <a:spcPct val="100000"/>
              </a:lnSpc>
              <a:spcBef>
                <a:spcPts val="0"/>
              </a:spcBef>
              <a:defRPr cap="all" spc="156" sz="2600">
                <a:solidFill>
                  <a:srgbClr val="FFFFFF"/>
                </a:solidFill>
                <a:effectLst>
                  <a:outerShdw sx="100000" sy="100000" kx="0" ky="0" algn="b" rotWithShape="0" blurRad="25400" dist="25400" dir="1800000">
                    <a:srgbClr val="000000"/>
                  </a:outerShdw>
                </a:effectLst>
                <a:latin typeface="Founders Grotesk Condensed"/>
                <a:ea typeface="Founders Grotesk Condensed"/>
                <a:cs typeface="Founders Grotesk Condensed"/>
                <a:sym typeface="Founders Grotesk Condensed"/>
              </a:defRPr>
            </a:pPr>
            <a:r>
              <a:t>INcondicional</a:t>
            </a:r>
          </a:p>
        </p:txBody>
      </p:sp>
      <p:sp>
        <p:nvSpPr>
          <p:cNvPr id="499" name="Rectangle"/>
          <p:cNvSpPr/>
          <p:nvPr/>
        </p:nvSpPr>
        <p:spPr>
          <a:xfrm>
            <a:off x="18729424" y="6652448"/>
            <a:ext cx="6610406" cy="623758"/>
          </a:xfrm>
          <a:prstGeom prst="rect">
            <a:avLst/>
          </a:prstGeom>
          <a:solidFill>
            <a:schemeClr val="accent6">
              <a:hueOff val="35642"/>
              <a:lumOff val="802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pic>
        <p:nvPicPr>
          <p:cNvPr id="500" name="cross.jpeg" descr="cross.jpeg"/>
          <p:cNvPicPr>
            <a:picLocks noChangeAspect="1"/>
          </p:cNvPicPr>
          <p:nvPr/>
        </p:nvPicPr>
        <p:blipFill>
          <a:blip r:embed="rId2">
            <a:extLst/>
          </a:blip>
          <a:srcRect l="19861" t="6051" r="21198" b="2694"/>
          <a:stretch>
            <a:fillRect/>
          </a:stretch>
        </p:blipFill>
        <p:spPr>
          <a:xfrm>
            <a:off x="21141288" y="7563933"/>
            <a:ext cx="1585537" cy="2454794"/>
          </a:xfrm>
          <a:custGeom>
            <a:avLst/>
            <a:gdLst/>
            <a:ahLst/>
            <a:cxnLst>
              <a:cxn ang="0">
                <a:pos x="wd2" y="hd2"/>
              </a:cxn>
              <a:cxn ang="5400000">
                <a:pos x="wd2" y="hd2"/>
              </a:cxn>
              <a:cxn ang="10800000">
                <a:pos x="wd2" y="hd2"/>
              </a:cxn>
              <a:cxn ang="16200000">
                <a:pos x="wd2" y="hd2"/>
              </a:cxn>
            </a:cxnLst>
            <a:rect l="0" t="0" r="r" b="b"/>
            <a:pathLst>
              <a:path w="21423" h="21591" fill="norm" stroke="1" extrusionOk="0">
                <a:moveTo>
                  <a:pt x="11760" y="0"/>
                </a:moveTo>
                <a:cubicBezTo>
                  <a:pt x="11397" y="-2"/>
                  <a:pt x="10945" y="4"/>
                  <a:pt x="10355" y="14"/>
                </a:cubicBezTo>
                <a:lnTo>
                  <a:pt x="7829" y="56"/>
                </a:lnTo>
                <a:cubicBezTo>
                  <a:pt x="7823" y="71"/>
                  <a:pt x="7819" y="229"/>
                  <a:pt x="7813" y="258"/>
                </a:cubicBezTo>
                <a:lnTo>
                  <a:pt x="7706" y="2095"/>
                </a:lnTo>
                <a:lnTo>
                  <a:pt x="7582" y="4130"/>
                </a:lnTo>
                <a:lnTo>
                  <a:pt x="3791" y="4175"/>
                </a:lnTo>
                <a:lnTo>
                  <a:pt x="0" y="4217"/>
                </a:lnTo>
                <a:lnTo>
                  <a:pt x="5" y="5819"/>
                </a:lnTo>
                <a:cubicBezTo>
                  <a:pt x="6" y="7253"/>
                  <a:pt x="65" y="7468"/>
                  <a:pt x="558" y="7868"/>
                </a:cubicBezTo>
                <a:cubicBezTo>
                  <a:pt x="1107" y="8315"/>
                  <a:pt x="1112" y="8316"/>
                  <a:pt x="3770" y="8294"/>
                </a:cubicBezTo>
                <a:cubicBezTo>
                  <a:pt x="5235" y="8282"/>
                  <a:pt x="6718" y="8344"/>
                  <a:pt x="7068" y="8430"/>
                </a:cubicBezTo>
                <a:lnTo>
                  <a:pt x="7706" y="8587"/>
                </a:lnTo>
                <a:lnTo>
                  <a:pt x="7706" y="14476"/>
                </a:lnTo>
                <a:cubicBezTo>
                  <a:pt x="7706" y="14773"/>
                  <a:pt x="7711" y="14903"/>
                  <a:pt x="7711" y="15174"/>
                </a:cubicBezTo>
                <a:cubicBezTo>
                  <a:pt x="7759" y="17678"/>
                  <a:pt x="7798" y="18936"/>
                  <a:pt x="7856" y="19807"/>
                </a:cubicBezTo>
                <a:cubicBezTo>
                  <a:pt x="8007" y="20985"/>
                  <a:pt x="8309" y="21268"/>
                  <a:pt x="8982" y="21444"/>
                </a:cubicBezTo>
                <a:cubicBezTo>
                  <a:pt x="9273" y="21520"/>
                  <a:pt x="10450" y="21585"/>
                  <a:pt x="11599" y="21590"/>
                </a:cubicBezTo>
                <a:cubicBezTo>
                  <a:pt x="13192" y="21598"/>
                  <a:pt x="13777" y="21541"/>
                  <a:pt x="14066" y="21353"/>
                </a:cubicBezTo>
                <a:cubicBezTo>
                  <a:pt x="14397" y="21137"/>
                  <a:pt x="14441" y="20331"/>
                  <a:pt x="14441" y="14860"/>
                </a:cubicBezTo>
                <a:cubicBezTo>
                  <a:pt x="14441" y="10032"/>
                  <a:pt x="14514" y="8587"/>
                  <a:pt x="14747" y="8493"/>
                </a:cubicBezTo>
                <a:cubicBezTo>
                  <a:pt x="14912" y="8426"/>
                  <a:pt x="16416" y="8342"/>
                  <a:pt x="18093" y="8308"/>
                </a:cubicBezTo>
                <a:cubicBezTo>
                  <a:pt x="21600" y="8236"/>
                  <a:pt x="21417" y="8334"/>
                  <a:pt x="21423" y="6542"/>
                </a:cubicBezTo>
                <a:cubicBezTo>
                  <a:pt x="21426" y="5366"/>
                  <a:pt x="21096" y="4605"/>
                  <a:pt x="20506" y="4423"/>
                </a:cubicBezTo>
                <a:cubicBezTo>
                  <a:pt x="20283" y="4354"/>
                  <a:pt x="18859" y="4260"/>
                  <a:pt x="17337" y="4213"/>
                </a:cubicBezTo>
                <a:lnTo>
                  <a:pt x="14564" y="4130"/>
                </a:lnTo>
                <a:lnTo>
                  <a:pt x="14441" y="2430"/>
                </a:lnTo>
                <a:cubicBezTo>
                  <a:pt x="14323" y="769"/>
                  <a:pt x="14310" y="722"/>
                  <a:pt x="13604" y="353"/>
                </a:cubicBezTo>
                <a:cubicBezTo>
                  <a:pt x="13098" y="87"/>
                  <a:pt x="12848" y="7"/>
                  <a:pt x="11760" y="0"/>
                </a:cubicBezTo>
                <a:close/>
              </a:path>
            </a:pathLst>
          </a:cu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WordArt 23"/>
          <p:cNvSpPr txBox="1"/>
          <p:nvPr/>
        </p:nvSpPr>
        <p:spPr>
          <a:xfrm>
            <a:off x="5486400" y="609601"/>
            <a:ext cx="14097000" cy="154305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defTabSz="1517903">
              <a:lnSpc>
                <a:spcPct val="100000"/>
              </a:lnSpc>
              <a:spcBef>
                <a:spcPts val="0"/>
              </a:spcBef>
              <a:defRPr spc="0" sz="9960">
                <a:ln w="12700" cap="flat">
                  <a:solidFill>
                    <a:srgbClr val="FFFFFF"/>
                  </a:solidFill>
                  <a:prstDash val="solid"/>
                  <a:round/>
                </a:ln>
                <a:solidFill>
                  <a:srgbClr val="C3D69B"/>
                </a:solidFill>
                <a:effectLst>
                  <a:outerShdw sx="100000" sy="100000" kx="0" ky="0" algn="b" rotWithShape="0" blurRad="0" dist="29814" dir="2700000">
                    <a:srgbClr val="875B0D">
                      <a:alpha val="70000"/>
                    </a:srgbClr>
                  </a:outerShdw>
                </a:effectLst>
                <a:latin typeface="Calibri"/>
                <a:ea typeface="Calibri"/>
                <a:cs typeface="Calibri"/>
                <a:sym typeface="Calibri"/>
              </a:defRPr>
            </a:lvl1pPr>
          </a:lstStyle>
          <a:p>
            <a:pPr/>
            <a:r>
              <a:t>El Pacto Abrahámico</a:t>
            </a:r>
          </a:p>
        </p:txBody>
      </p:sp>
      <p:sp>
        <p:nvSpPr>
          <p:cNvPr id="503" name="AutoShape 24"/>
          <p:cNvSpPr/>
          <p:nvPr/>
        </p:nvSpPr>
        <p:spPr>
          <a:xfrm>
            <a:off x="6400800" y="2895600"/>
            <a:ext cx="12039600" cy="5029200"/>
          </a:xfrm>
          <a:prstGeom prst="star24">
            <a:avLst>
              <a:gd name="adj" fmla="val 37500"/>
            </a:avLst>
          </a:prstGeom>
          <a:solidFill>
            <a:srgbClr val="FFFB00"/>
          </a:solidFill>
          <a:ln w="12700">
            <a:solidFill>
              <a:srgbClr val="77933C"/>
            </a:solidFill>
            <a:miter/>
          </a:ln>
        </p:spPr>
        <p:txBody>
          <a:bodyPr tIns="91439" bIns="91439" anchor="ctr"/>
          <a:lstStyle/>
          <a:p>
            <a:pPr algn="ctr" defTabSz="1828800">
              <a:lnSpc>
                <a:spcPct val="100000"/>
              </a:lnSpc>
              <a:spcBef>
                <a:spcPts val="0"/>
              </a:spcBef>
              <a:defRPr spc="0" sz="3600">
                <a:solidFill>
                  <a:srgbClr val="FFFFFF"/>
                </a:solidFill>
                <a:latin typeface="Calibri"/>
                <a:ea typeface="Calibri"/>
                <a:cs typeface="Calibri"/>
                <a:sym typeface="Calibri"/>
              </a:defRPr>
            </a:pPr>
          </a:p>
        </p:txBody>
      </p:sp>
      <p:sp>
        <p:nvSpPr>
          <p:cNvPr id="504" name="Text Box 28"/>
          <p:cNvSpPr txBox="1"/>
          <p:nvPr/>
        </p:nvSpPr>
        <p:spPr>
          <a:xfrm>
            <a:off x="8196238" y="4114801"/>
            <a:ext cx="8613846" cy="2418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b="1" i="1" spc="0" sz="7200">
                <a:latin typeface="Calibri"/>
                <a:ea typeface="Calibri"/>
                <a:cs typeface="Calibri"/>
                <a:sym typeface="Calibri"/>
              </a:defRPr>
            </a:pPr>
            <a:r>
              <a:t>Génesis 12:1-3</a:t>
            </a:r>
          </a:p>
          <a:p>
            <a:pPr algn="ctr" defTabSz="1828800">
              <a:lnSpc>
                <a:spcPct val="100000"/>
              </a:lnSpc>
              <a:spcBef>
                <a:spcPts val="0"/>
              </a:spcBef>
              <a:defRPr b="1" i="1" spc="0" sz="5600">
                <a:latin typeface="Calibri"/>
                <a:ea typeface="Calibri"/>
                <a:cs typeface="Calibri"/>
                <a:sym typeface="Calibri"/>
              </a:defRPr>
            </a:pPr>
            <a:r>
              <a:t>“tierra, simiente, bendición</a:t>
            </a:r>
            <a:r>
              <a:rPr sz="7200"/>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03"/>
                                        </p:tgtEl>
                                        <p:attrNameLst>
                                          <p:attrName>style.visibility</p:attrName>
                                        </p:attrNameLst>
                                      </p:cBhvr>
                                      <p:to>
                                        <p:strVal val="visible"/>
                                      </p:to>
                                    </p:set>
                                    <p:anim calcmode="lin" valueType="num">
                                      <p:cBhvr>
                                        <p:cTn id="7" dur="500" fill="hold"/>
                                        <p:tgtEl>
                                          <p:spTgt spid="503"/>
                                        </p:tgtEl>
                                        <p:attrNameLst>
                                          <p:attrName>ppt_w</p:attrName>
                                        </p:attrNameLst>
                                      </p:cBhvr>
                                      <p:tavLst>
                                        <p:tav tm="0">
                                          <p:val>
                                            <p:fltVal val="0"/>
                                          </p:val>
                                        </p:tav>
                                        <p:tav tm="100000">
                                          <p:val>
                                            <p:strVal val="#ppt_w"/>
                                          </p:val>
                                        </p:tav>
                                      </p:tavLst>
                                    </p:anim>
                                    <p:anim calcmode="lin" valueType="num">
                                      <p:cBhvr>
                                        <p:cTn id="8" dur="500" fill="hold"/>
                                        <p:tgtEl>
                                          <p:spTgt spid="50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ID="10" grpId="2" fill="hold">
                                  <p:stCondLst>
                                    <p:cond delay="0"/>
                                  </p:stCondLst>
                                  <p:iterate type="el" backwards="0">
                                    <p:tmAbs val="0"/>
                                  </p:iterate>
                                  <p:childTnLst>
                                    <p:set>
                                      <p:cBhvr>
                                        <p:cTn id="11" fill="hold"/>
                                        <p:tgtEl>
                                          <p:spTgt spid="504"/>
                                        </p:tgtEl>
                                        <p:attrNameLst>
                                          <p:attrName>style.visibility</p:attrName>
                                        </p:attrNameLst>
                                      </p:cBhvr>
                                      <p:to>
                                        <p:strVal val="visible"/>
                                      </p:to>
                                    </p:set>
                                    <p:animEffect filter="fade" transition="in">
                                      <p:cBhvr>
                                        <p:cTn id="12" dur="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3" grpId="1"/>
      <p:bldP build="whole" bldLvl="1" animBg="1" rev="0" advAuto="0" spid="504"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7E4BD"/>
        </a:solidFill>
      </p:bgPr>
    </p:bg>
    <p:spTree>
      <p:nvGrpSpPr>
        <p:cNvPr id="1" name=""/>
        <p:cNvGrpSpPr/>
        <p:nvPr/>
      </p:nvGrpSpPr>
      <p:grpSpPr>
        <a:xfrm>
          <a:off x="0" y="0"/>
          <a:ext cx="0" cy="0"/>
          <a:chOff x="0" y="0"/>
          <a:chExt cx="0" cy="0"/>
        </a:xfrm>
      </p:grpSpPr>
      <p:sp>
        <p:nvSpPr>
          <p:cNvPr id="508" name="Rectangle 3"/>
          <p:cNvSpPr txBox="1"/>
          <p:nvPr/>
        </p:nvSpPr>
        <p:spPr>
          <a:xfrm>
            <a:off x="449245" y="2466947"/>
            <a:ext cx="23492132" cy="862901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685800" indent="-685800" defTabSz="1828800">
              <a:lnSpc>
                <a:spcPct val="115000"/>
              </a:lnSpc>
              <a:spcBef>
                <a:spcPts val="0"/>
              </a:spcBef>
              <a:buSzPct val="100000"/>
              <a:buChar char="▪"/>
              <a:defRPr b="1" spc="0" sz="4800" u="sng">
                <a:latin typeface="Calibri"/>
                <a:ea typeface="Calibri"/>
                <a:cs typeface="Calibri"/>
                <a:sym typeface="Calibri"/>
              </a:defRPr>
            </a:pPr>
            <a:r>
              <a:t>Fundación</a:t>
            </a:r>
            <a:r>
              <a:rPr b="0" u="none"/>
              <a:t> para todos los pactos unilaterales de Dios con Israel. </a:t>
            </a:r>
            <a:r>
              <a:rPr b="0" i="1" u="none"/>
              <a:t>Génesis 12:2.</a:t>
            </a:r>
            <a:endParaRPr b="0" i="1" u="none"/>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Incluye una tierra, una </a:t>
            </a:r>
            <a:r>
              <a:rPr b="1" u="sng"/>
              <a:t>simiente</a:t>
            </a:r>
            <a:r>
              <a:t> y una bendición. </a:t>
            </a:r>
            <a:r>
              <a:rPr i="1"/>
              <a:t>Génesis 12:1-3; 12:7; 13:14-17; 15:1-21; 22:15-18.</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b="1" spc="0" sz="4800" u="sng">
                <a:latin typeface="Calibri"/>
                <a:ea typeface="Calibri"/>
                <a:cs typeface="Calibri"/>
                <a:sym typeface="Calibri"/>
              </a:defRPr>
            </a:pPr>
            <a:r>
              <a:t>Reafirmado</a:t>
            </a:r>
            <a:r>
              <a:rPr b="0" u="none"/>
              <a:t> con Isaac y Jacob. </a:t>
            </a:r>
            <a:r>
              <a:rPr b="0" i="1" u="none"/>
              <a:t>Génesis 26:2-5, 24; 28:13-15.</a:t>
            </a:r>
            <a:endParaRPr b="0" i="1" u="none"/>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Pasado a los hijos de </a:t>
            </a:r>
            <a:r>
              <a:rPr b="1" u="sng"/>
              <a:t>Jacob</a:t>
            </a:r>
            <a:r>
              <a:t>, las 12 tribus de Israel. </a:t>
            </a:r>
            <a:r>
              <a:rPr i="1"/>
              <a:t>Génesis 49:1-28.</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Base para la </a:t>
            </a:r>
            <a:r>
              <a:rPr b="1" u="sng"/>
              <a:t>liberación</a:t>
            </a:r>
            <a:r>
              <a:t> de Israel de Egipto. </a:t>
            </a:r>
            <a:r>
              <a:rPr i="1"/>
              <a:t>Éxodo 6:2-4, 8.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Confirmó la concesión de </a:t>
            </a:r>
            <a:r>
              <a:rPr b="1" u="sng"/>
              <a:t>tierras</a:t>
            </a:r>
            <a:r>
              <a:t> a Israel después del Éxodo. </a:t>
            </a:r>
            <a:r>
              <a:rPr i="1"/>
              <a:t>Josué 1:2.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No hay tiempo límite; tendrá cumplimiento final en el </a:t>
            </a:r>
            <a:r>
              <a:rPr b="1" u="sng"/>
              <a:t>Reino Mesiánico</a:t>
            </a:r>
            <a:r>
              <a:t>. </a:t>
            </a:r>
            <a:r>
              <a:rPr i="1"/>
              <a:t>Génesis 17:7-8.</a:t>
            </a:r>
          </a:p>
        </p:txBody>
      </p:sp>
      <p:sp>
        <p:nvSpPr>
          <p:cNvPr id="509" name="Title 1"/>
          <p:cNvSpPr txBox="1"/>
          <p:nvPr>
            <p:ph type="title"/>
          </p:nvPr>
        </p:nvSpPr>
        <p:spPr>
          <a:xfrm>
            <a:off x="0" y="2"/>
            <a:ext cx="24384000" cy="2438401"/>
          </a:xfrm>
          <a:prstGeom prst="rect">
            <a:avLst/>
          </a:prstGeom>
          <a:solidFill>
            <a:srgbClr val="FFFB00"/>
          </a:solidFill>
        </p:spPr>
        <p:txBody>
          <a:bodyPr/>
          <a:lstStyle/>
          <a:p>
            <a:pPr defTabSz="584200">
              <a:defRPr b="1" cap="all" spc="486" sz="8100">
                <a:latin typeface="Founders Grotesk Condensed"/>
                <a:ea typeface="Founders Grotesk Condensed"/>
                <a:cs typeface="Founders Grotesk Condensed"/>
                <a:sym typeface="Founders Grotesk Condensed"/>
              </a:defRPr>
            </a:pPr>
            <a:r>
              <a:t>El Pacto</a:t>
            </a:r>
            <a:r>
              <a:rPr b="0">
                <a:latin typeface="Calibri"/>
                <a:ea typeface="Calibri"/>
                <a:cs typeface="Calibri"/>
                <a:sym typeface="Calibri"/>
              </a:rPr>
              <a:t> </a:t>
            </a:r>
            <a:r>
              <a:t>Abrahámico</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08">
                                            <p:txEl>
                                              <p:pRg st="8" end="8"/>
                                            </p:txEl>
                                          </p:spTgt>
                                        </p:tgtEl>
                                        <p:attrNameLst>
                                          <p:attrName>style.visibility</p:attrName>
                                        </p:attrNameLst>
                                      </p:cBhvr>
                                      <p:to>
                                        <p:strVal val="visible"/>
                                      </p:to>
                                    </p:set>
                                    <p:anim calcmode="lin" valueType="num">
                                      <p:cBhvr>
                                        <p:cTn id="7" dur="1000" fill="hold"/>
                                        <p:tgtEl>
                                          <p:spTgt spid="508">
                                            <p:txEl>
                                              <p:pRg st="8" end="8"/>
                                            </p:txEl>
                                          </p:spTgt>
                                        </p:tgtEl>
                                        <p:attrNameLst>
                                          <p:attrName>ppt_x</p:attrName>
                                        </p:attrNameLst>
                                      </p:cBhvr>
                                      <p:tavLst>
                                        <p:tav tm="0">
                                          <p:val>
                                            <p:strVal val="#ppt_x"/>
                                          </p:val>
                                        </p:tav>
                                        <p:tav tm="100000">
                                          <p:val>
                                            <p:strVal val="#ppt_x"/>
                                          </p:val>
                                        </p:tav>
                                      </p:tavLst>
                                    </p:anim>
                                    <p:anim calcmode="lin" valueType="num">
                                      <p:cBhvr>
                                        <p:cTn id="8" dur="1000" fill="hold"/>
                                        <p:tgtEl>
                                          <p:spTgt spid="508">
                                            <p:txEl>
                                              <p:pRg st="8" end="8"/>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1" fill="hold">
                                  <p:stCondLst>
                                    <p:cond delay="0"/>
                                  </p:stCondLst>
                                  <p:iterate type="el" backwards="0">
                                    <p:tmAbs val="0"/>
                                  </p:iterate>
                                  <p:childTnLst>
                                    <p:set>
                                      <p:cBhvr>
                                        <p:cTn id="11" fill="hold"/>
                                        <p:tgtEl>
                                          <p:spTgt spid="508">
                                            <p:txEl>
                                              <p:pRg st="9" end="9"/>
                                            </p:txEl>
                                          </p:spTgt>
                                        </p:tgtEl>
                                        <p:attrNameLst>
                                          <p:attrName>style.visibility</p:attrName>
                                        </p:attrNameLst>
                                      </p:cBhvr>
                                      <p:to>
                                        <p:strVal val="visible"/>
                                      </p:to>
                                    </p:set>
                                    <p:anim calcmode="lin" valueType="num">
                                      <p:cBhvr>
                                        <p:cTn id="12" dur="1000" fill="hold"/>
                                        <p:tgtEl>
                                          <p:spTgt spid="508">
                                            <p:txEl>
                                              <p:pRg st="9" end="9"/>
                                            </p:txEl>
                                          </p:spTgt>
                                        </p:tgtEl>
                                        <p:attrNameLst>
                                          <p:attrName>ppt_x</p:attrName>
                                        </p:attrNameLst>
                                      </p:cBhvr>
                                      <p:tavLst>
                                        <p:tav tm="0">
                                          <p:val>
                                            <p:strVal val="#ppt_x"/>
                                          </p:val>
                                        </p:tav>
                                        <p:tav tm="100000">
                                          <p:val>
                                            <p:strVal val="#ppt_x"/>
                                          </p:val>
                                        </p:tav>
                                      </p:tavLst>
                                    </p:anim>
                                    <p:anim calcmode="lin" valueType="num">
                                      <p:cBhvr>
                                        <p:cTn id="13" dur="1000" fill="hold"/>
                                        <p:tgtEl>
                                          <p:spTgt spid="50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4" presetID="2" grpId="1" fill="hold">
                                  <p:stCondLst>
                                    <p:cond delay="0"/>
                                  </p:stCondLst>
                                  <p:iterate type="el" backwards="0">
                                    <p:tmAbs val="0"/>
                                  </p:iterate>
                                  <p:childTnLst>
                                    <p:set>
                                      <p:cBhvr>
                                        <p:cTn id="17" fill="hold"/>
                                        <p:tgtEl>
                                          <p:spTgt spid="508">
                                            <p:txEl>
                                              <p:pRg st="10" end="10"/>
                                            </p:txEl>
                                          </p:spTgt>
                                        </p:tgtEl>
                                        <p:attrNameLst>
                                          <p:attrName>style.visibility</p:attrName>
                                        </p:attrNameLst>
                                      </p:cBhvr>
                                      <p:to>
                                        <p:strVal val="visible"/>
                                      </p:to>
                                    </p:set>
                                    <p:anim calcmode="lin" valueType="num">
                                      <p:cBhvr>
                                        <p:cTn id="18" dur="1000" fill="hold"/>
                                        <p:tgtEl>
                                          <p:spTgt spid="508">
                                            <p:txEl>
                                              <p:pRg st="10" end="10"/>
                                            </p:txEl>
                                          </p:spTgt>
                                        </p:tgtEl>
                                        <p:attrNameLst>
                                          <p:attrName>ppt_x</p:attrName>
                                        </p:attrNameLst>
                                      </p:cBhvr>
                                      <p:tavLst>
                                        <p:tav tm="0">
                                          <p:val>
                                            <p:strVal val="#ppt_x"/>
                                          </p:val>
                                        </p:tav>
                                        <p:tav tm="100000">
                                          <p:val>
                                            <p:strVal val="#ppt_x"/>
                                          </p:val>
                                        </p:tav>
                                      </p:tavLst>
                                    </p:anim>
                                    <p:anim calcmode="lin" valueType="num">
                                      <p:cBhvr>
                                        <p:cTn id="19" dur="1000" fill="hold"/>
                                        <p:tgtEl>
                                          <p:spTgt spid="508">
                                            <p:txEl>
                                              <p:pRg st="10" end="10"/>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Class="entr" nodeType="afterEffect" presetSubtype="4" presetID="2" grpId="1" fill="hold">
                                  <p:stCondLst>
                                    <p:cond delay="0"/>
                                  </p:stCondLst>
                                  <p:iterate type="el" backwards="0">
                                    <p:tmAbs val="0"/>
                                  </p:iterate>
                                  <p:childTnLst>
                                    <p:set>
                                      <p:cBhvr>
                                        <p:cTn id="22" fill="hold"/>
                                        <p:tgtEl>
                                          <p:spTgt spid="508">
                                            <p:txEl>
                                              <p:pRg st="11" end="11"/>
                                            </p:txEl>
                                          </p:spTgt>
                                        </p:tgtEl>
                                        <p:attrNameLst>
                                          <p:attrName>style.visibility</p:attrName>
                                        </p:attrNameLst>
                                      </p:cBhvr>
                                      <p:to>
                                        <p:strVal val="visible"/>
                                      </p:to>
                                    </p:set>
                                    <p:anim calcmode="lin" valueType="num">
                                      <p:cBhvr>
                                        <p:cTn id="23" dur="1000" fill="hold"/>
                                        <p:tgtEl>
                                          <p:spTgt spid="508">
                                            <p:txEl>
                                              <p:pRg st="11" end="11"/>
                                            </p:txEl>
                                          </p:spTgt>
                                        </p:tgtEl>
                                        <p:attrNameLst>
                                          <p:attrName>ppt_x</p:attrName>
                                        </p:attrNameLst>
                                      </p:cBhvr>
                                      <p:tavLst>
                                        <p:tav tm="0">
                                          <p:val>
                                            <p:strVal val="#ppt_x"/>
                                          </p:val>
                                        </p:tav>
                                        <p:tav tm="100000">
                                          <p:val>
                                            <p:strVal val="#ppt_x"/>
                                          </p:val>
                                        </p:tav>
                                      </p:tavLst>
                                    </p:anim>
                                    <p:anim calcmode="lin" valueType="num">
                                      <p:cBhvr>
                                        <p:cTn id="24" dur="1000" fill="hold"/>
                                        <p:tgtEl>
                                          <p:spTgt spid="50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4" presetID="2" grpId="1" fill="hold">
                                  <p:stCondLst>
                                    <p:cond delay="0"/>
                                  </p:stCondLst>
                                  <p:iterate type="el" backwards="0">
                                    <p:tmAbs val="0"/>
                                  </p:iterate>
                                  <p:childTnLst>
                                    <p:set>
                                      <p:cBhvr>
                                        <p:cTn id="28" fill="hold"/>
                                        <p:tgtEl>
                                          <p:spTgt spid="508">
                                            <p:txEl>
                                              <p:pRg st="12" end="12"/>
                                            </p:txEl>
                                          </p:spTgt>
                                        </p:tgtEl>
                                        <p:attrNameLst>
                                          <p:attrName>style.visibility</p:attrName>
                                        </p:attrNameLst>
                                      </p:cBhvr>
                                      <p:to>
                                        <p:strVal val="visible"/>
                                      </p:to>
                                    </p:set>
                                    <p:anim calcmode="lin" valueType="num">
                                      <p:cBhvr>
                                        <p:cTn id="29" dur="1000" fill="hold"/>
                                        <p:tgtEl>
                                          <p:spTgt spid="508">
                                            <p:txEl>
                                              <p:pRg st="12" end="12"/>
                                            </p:txEl>
                                          </p:spTgt>
                                        </p:tgtEl>
                                        <p:attrNameLst>
                                          <p:attrName>ppt_x</p:attrName>
                                        </p:attrNameLst>
                                      </p:cBhvr>
                                      <p:tavLst>
                                        <p:tav tm="0">
                                          <p:val>
                                            <p:strVal val="#ppt_x"/>
                                          </p:val>
                                        </p:tav>
                                        <p:tav tm="100000">
                                          <p:val>
                                            <p:strVal val="#ppt_x"/>
                                          </p:val>
                                        </p:tav>
                                      </p:tavLst>
                                    </p:anim>
                                    <p:anim calcmode="lin" valueType="num">
                                      <p:cBhvr>
                                        <p:cTn id="30" dur="1000" fill="hold"/>
                                        <p:tgtEl>
                                          <p:spTgt spid="508">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08"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Rectangle 37"/>
          <p:cNvSpPr/>
          <p:nvPr/>
        </p:nvSpPr>
        <p:spPr>
          <a:xfrm>
            <a:off x="9753600" y="8686800"/>
            <a:ext cx="5029200" cy="4419600"/>
          </a:xfrm>
          <a:prstGeom prst="rect">
            <a:avLst/>
          </a:prstGeom>
          <a:solidFill>
            <a:schemeClr val="accent3"/>
          </a:solidFill>
          <a:ln w="12700">
            <a:miter lim="400000"/>
          </a:ln>
        </p:spPr>
        <p:txBody>
          <a:bodyPr tIns="91439" bIns="91439"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512" name="Rectangle 38"/>
          <p:cNvSpPr/>
          <p:nvPr/>
        </p:nvSpPr>
        <p:spPr>
          <a:xfrm>
            <a:off x="3810000" y="8686800"/>
            <a:ext cx="5029200" cy="4419600"/>
          </a:xfrm>
          <a:prstGeom prst="rect">
            <a:avLst/>
          </a:prstGeom>
          <a:solidFill>
            <a:srgbClr val="A1A99E"/>
          </a:solidFill>
          <a:ln w="12700">
            <a:miter lim="400000"/>
          </a:ln>
        </p:spPr>
        <p:txBody>
          <a:bodyPr tIns="91439" bIns="91439"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13" name="WordArt 23"/>
          <p:cNvSpPr txBox="1"/>
          <p:nvPr/>
        </p:nvSpPr>
        <p:spPr>
          <a:xfrm>
            <a:off x="5486400" y="609601"/>
            <a:ext cx="14097000" cy="154305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defTabSz="1517903">
              <a:lnSpc>
                <a:spcPct val="100000"/>
              </a:lnSpc>
              <a:spcBef>
                <a:spcPts val="0"/>
              </a:spcBef>
              <a:defRPr spc="0" sz="9960">
                <a:ln w="12700" cap="flat">
                  <a:solidFill>
                    <a:srgbClr val="FFFFFF"/>
                  </a:solidFill>
                  <a:prstDash val="solid"/>
                  <a:round/>
                </a:ln>
                <a:solidFill>
                  <a:srgbClr val="C3D69B"/>
                </a:solidFill>
                <a:effectLst>
                  <a:outerShdw sx="100000" sy="100000" kx="0" ky="0" algn="b" rotWithShape="0" blurRad="0" dist="29814" dir="2700000">
                    <a:srgbClr val="875B0D">
                      <a:alpha val="70000"/>
                    </a:srgbClr>
                  </a:outerShdw>
                </a:effectLst>
                <a:latin typeface="Calibri"/>
                <a:ea typeface="Calibri"/>
                <a:cs typeface="Calibri"/>
                <a:sym typeface="Calibri"/>
              </a:defRPr>
            </a:lvl1pPr>
          </a:lstStyle>
          <a:p>
            <a:pPr/>
            <a:r>
              <a:t>El Pacto Abrahámico</a:t>
            </a:r>
          </a:p>
        </p:txBody>
      </p:sp>
      <p:sp>
        <p:nvSpPr>
          <p:cNvPr id="514" name="AutoShape 24"/>
          <p:cNvSpPr/>
          <p:nvPr/>
        </p:nvSpPr>
        <p:spPr>
          <a:xfrm>
            <a:off x="6400800" y="2895600"/>
            <a:ext cx="12039600" cy="5029200"/>
          </a:xfrm>
          <a:prstGeom prst="star24">
            <a:avLst>
              <a:gd name="adj" fmla="val 37500"/>
            </a:avLst>
          </a:prstGeom>
          <a:solidFill>
            <a:srgbClr val="FFFB00"/>
          </a:solidFill>
          <a:ln w="12700">
            <a:solidFill>
              <a:srgbClr val="77933C"/>
            </a:solidFill>
            <a:miter/>
          </a:ln>
        </p:spPr>
        <p:txBody>
          <a:bodyPr tIns="91439" bIns="91439" anchor="ctr"/>
          <a:lstStyle/>
          <a:p>
            <a:pPr algn="ctr" defTabSz="1828800">
              <a:lnSpc>
                <a:spcPct val="100000"/>
              </a:lnSpc>
              <a:spcBef>
                <a:spcPts val="0"/>
              </a:spcBef>
              <a:defRPr spc="0" sz="3600">
                <a:solidFill>
                  <a:srgbClr val="FFFFFF"/>
                </a:solidFill>
                <a:latin typeface="Calibri"/>
                <a:ea typeface="Calibri"/>
                <a:cs typeface="Calibri"/>
                <a:sym typeface="Calibri"/>
              </a:defRPr>
            </a:pPr>
          </a:p>
        </p:txBody>
      </p:sp>
      <p:sp>
        <p:nvSpPr>
          <p:cNvPr id="515" name="Text Box 28"/>
          <p:cNvSpPr txBox="1"/>
          <p:nvPr/>
        </p:nvSpPr>
        <p:spPr>
          <a:xfrm>
            <a:off x="8196238" y="4114801"/>
            <a:ext cx="8613846" cy="2418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b="1" i="1" spc="0" sz="7200">
                <a:latin typeface="Calibri"/>
                <a:ea typeface="Calibri"/>
                <a:cs typeface="Calibri"/>
                <a:sym typeface="Calibri"/>
              </a:defRPr>
            </a:pPr>
            <a:r>
              <a:t>Génesis 12:1-3</a:t>
            </a:r>
          </a:p>
          <a:p>
            <a:pPr algn="ctr" defTabSz="1828800">
              <a:lnSpc>
                <a:spcPct val="100000"/>
              </a:lnSpc>
              <a:spcBef>
                <a:spcPts val="0"/>
              </a:spcBef>
              <a:defRPr b="1" i="1" spc="0" sz="5600">
                <a:latin typeface="Calibri"/>
                <a:ea typeface="Calibri"/>
                <a:cs typeface="Calibri"/>
                <a:sym typeface="Calibri"/>
              </a:defRPr>
            </a:pPr>
            <a:r>
              <a:t>“tierra, simiente, bendición</a:t>
            </a:r>
            <a:r>
              <a:rPr sz="7200"/>
              <a:t>”</a:t>
            </a:r>
          </a:p>
        </p:txBody>
      </p:sp>
      <p:sp>
        <p:nvSpPr>
          <p:cNvPr id="516" name="Text Box 31"/>
          <p:cNvSpPr txBox="1"/>
          <p:nvPr/>
        </p:nvSpPr>
        <p:spPr>
          <a:xfrm>
            <a:off x="4238668" y="8839202"/>
            <a:ext cx="4308396" cy="4145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b="1" spc="0" sz="6400">
                <a:latin typeface="Calibri"/>
                <a:ea typeface="Calibri"/>
                <a:cs typeface="Calibri"/>
                <a:sym typeface="Calibri"/>
              </a:defRPr>
            </a:pPr>
            <a:r>
              <a:t>Pacto </a:t>
            </a:r>
          </a:p>
          <a:p>
            <a:pPr algn="ctr" defTabSz="1828800">
              <a:lnSpc>
                <a:spcPct val="100000"/>
              </a:lnSpc>
              <a:spcBef>
                <a:spcPts val="0"/>
              </a:spcBef>
              <a:defRPr b="1" spc="0" sz="6400">
                <a:latin typeface="Calibri"/>
                <a:ea typeface="Calibri"/>
                <a:cs typeface="Calibri"/>
                <a:sym typeface="Calibri"/>
              </a:defRPr>
            </a:pPr>
            <a:r>
              <a:t>Inmobiliario</a:t>
            </a:r>
          </a:p>
          <a:p>
            <a:pPr algn="ctr" defTabSz="1828800">
              <a:lnSpc>
                <a:spcPct val="100000"/>
              </a:lnSpc>
              <a:spcBef>
                <a:spcPts val="0"/>
              </a:spcBef>
              <a:defRPr i="1" spc="0" sz="6400">
                <a:latin typeface="Calibri"/>
                <a:ea typeface="Calibri"/>
                <a:cs typeface="Calibri"/>
                <a:sym typeface="Calibri"/>
              </a:defRPr>
            </a:pPr>
            <a:r>
              <a:t>Deut. 29-30</a:t>
            </a:r>
          </a:p>
          <a:p>
            <a:pPr algn="ctr" defTabSz="1828800">
              <a:lnSpc>
                <a:spcPct val="100000"/>
              </a:lnSpc>
              <a:spcBef>
                <a:spcPts val="0"/>
              </a:spcBef>
              <a:defRPr b="1" i="1" spc="0" sz="6400">
                <a:latin typeface="Calibri"/>
                <a:ea typeface="Calibri"/>
                <a:cs typeface="Calibri"/>
                <a:sym typeface="Calibri"/>
              </a:defRPr>
            </a:pPr>
            <a:r>
              <a:t>“tierra”</a:t>
            </a:r>
          </a:p>
        </p:txBody>
      </p:sp>
      <p:sp>
        <p:nvSpPr>
          <p:cNvPr id="517" name="Rectangle 33"/>
          <p:cNvSpPr/>
          <p:nvPr/>
        </p:nvSpPr>
        <p:spPr>
          <a:xfrm>
            <a:off x="16002000" y="8686800"/>
            <a:ext cx="5029200" cy="4419600"/>
          </a:xfrm>
          <a:prstGeom prst="rect">
            <a:avLst/>
          </a:prstGeom>
          <a:solidFill>
            <a:schemeClr val="accent6">
              <a:hueOff val="35642"/>
              <a:lumOff val="8029"/>
            </a:schemeClr>
          </a:solidFill>
          <a:ln w="76200">
            <a:solidFill>
              <a:srgbClr val="D99694"/>
            </a:solidFill>
            <a:miter/>
          </a:ln>
        </p:spPr>
        <p:txBody>
          <a:bodyPr tIns="91439" bIns="91439" anchor="ctr"/>
          <a:lstStyle/>
          <a:p>
            <a:pPr defTabSz="1828800">
              <a:lnSpc>
                <a:spcPct val="100000"/>
              </a:lnSpc>
              <a:spcBef>
                <a:spcPts val="0"/>
              </a:spcBef>
              <a:defRPr spc="0" sz="3600">
                <a:solidFill>
                  <a:srgbClr val="FFFFFF"/>
                </a:solidFill>
                <a:latin typeface="Calibri"/>
                <a:ea typeface="Calibri"/>
                <a:cs typeface="Calibri"/>
                <a:sym typeface="Calibri"/>
              </a:defRPr>
            </a:pPr>
          </a:p>
        </p:txBody>
      </p:sp>
      <p:sp>
        <p:nvSpPr>
          <p:cNvPr id="518" name="Text Box 34"/>
          <p:cNvSpPr txBox="1"/>
          <p:nvPr/>
        </p:nvSpPr>
        <p:spPr>
          <a:xfrm>
            <a:off x="9763762" y="8839202"/>
            <a:ext cx="4929506" cy="4145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b="1" spc="0" sz="6400">
                <a:latin typeface="Calibri"/>
                <a:ea typeface="Calibri"/>
                <a:cs typeface="Calibri"/>
                <a:sym typeface="Calibri"/>
              </a:defRPr>
            </a:pPr>
            <a:r>
              <a:t>Pacto</a:t>
            </a:r>
          </a:p>
          <a:p>
            <a:pPr algn="ctr" defTabSz="1828800">
              <a:lnSpc>
                <a:spcPct val="100000"/>
              </a:lnSpc>
              <a:spcBef>
                <a:spcPts val="0"/>
              </a:spcBef>
              <a:defRPr b="1" spc="0" sz="6400">
                <a:latin typeface="Calibri"/>
                <a:ea typeface="Calibri"/>
                <a:cs typeface="Calibri"/>
                <a:sym typeface="Calibri"/>
              </a:defRPr>
            </a:pPr>
            <a:r>
              <a:t>Davídico</a:t>
            </a:r>
          </a:p>
          <a:p>
            <a:pPr algn="ctr" defTabSz="1828800">
              <a:lnSpc>
                <a:spcPct val="100000"/>
              </a:lnSpc>
              <a:spcBef>
                <a:spcPts val="0"/>
              </a:spcBef>
              <a:defRPr i="1" spc="0" sz="6400">
                <a:latin typeface="Calibri"/>
                <a:ea typeface="Calibri"/>
                <a:cs typeface="Calibri"/>
                <a:sym typeface="Calibri"/>
              </a:defRPr>
            </a:pPr>
            <a:r>
              <a:t>2 Sam 7:12-16</a:t>
            </a:r>
          </a:p>
          <a:p>
            <a:pPr algn="ctr" defTabSz="1828800">
              <a:lnSpc>
                <a:spcPct val="100000"/>
              </a:lnSpc>
              <a:spcBef>
                <a:spcPts val="0"/>
              </a:spcBef>
              <a:defRPr b="1" i="1" spc="0" sz="6400">
                <a:latin typeface="Calibri"/>
                <a:ea typeface="Calibri"/>
                <a:cs typeface="Calibri"/>
                <a:sym typeface="Calibri"/>
              </a:defRPr>
            </a:pPr>
            <a:r>
              <a:t>“simiente”</a:t>
            </a:r>
          </a:p>
        </p:txBody>
      </p:sp>
      <p:sp>
        <p:nvSpPr>
          <p:cNvPr id="519" name="Text Box 35"/>
          <p:cNvSpPr txBox="1"/>
          <p:nvPr/>
        </p:nvSpPr>
        <p:spPr>
          <a:xfrm>
            <a:off x="16325691" y="8834497"/>
            <a:ext cx="4381818" cy="4145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1828800">
              <a:lnSpc>
                <a:spcPct val="100000"/>
              </a:lnSpc>
              <a:spcBef>
                <a:spcPts val="0"/>
              </a:spcBef>
              <a:defRPr b="1" spc="0" sz="6400">
                <a:latin typeface="Calibri"/>
                <a:ea typeface="Calibri"/>
                <a:cs typeface="Calibri"/>
                <a:sym typeface="Calibri"/>
              </a:defRPr>
            </a:pPr>
            <a:r>
              <a:t>Nuevo</a:t>
            </a:r>
          </a:p>
          <a:p>
            <a:pPr algn="ctr" defTabSz="1828800">
              <a:lnSpc>
                <a:spcPct val="100000"/>
              </a:lnSpc>
              <a:spcBef>
                <a:spcPts val="0"/>
              </a:spcBef>
              <a:defRPr b="1" spc="0" sz="6400">
                <a:latin typeface="Calibri"/>
                <a:ea typeface="Calibri"/>
                <a:cs typeface="Calibri"/>
                <a:sym typeface="Calibri"/>
              </a:defRPr>
            </a:pPr>
            <a:r>
              <a:t>Pacto</a:t>
            </a:r>
          </a:p>
          <a:p>
            <a:pPr algn="ctr" defTabSz="1828800">
              <a:lnSpc>
                <a:spcPct val="100000"/>
              </a:lnSpc>
              <a:spcBef>
                <a:spcPts val="0"/>
              </a:spcBef>
              <a:defRPr i="1" spc="0" sz="6400">
                <a:latin typeface="Calibri"/>
                <a:ea typeface="Calibri"/>
                <a:cs typeface="Calibri"/>
                <a:sym typeface="Calibri"/>
              </a:defRPr>
            </a:pPr>
            <a:r>
              <a:t>Jer. 31:31-34</a:t>
            </a:r>
          </a:p>
          <a:p>
            <a:pPr algn="ctr" defTabSz="1828800">
              <a:lnSpc>
                <a:spcPct val="100000"/>
              </a:lnSpc>
              <a:spcBef>
                <a:spcPts val="0"/>
              </a:spcBef>
              <a:defRPr b="1" i="1" spc="0" sz="6400">
                <a:latin typeface="Calibri"/>
                <a:ea typeface="Calibri"/>
                <a:cs typeface="Calibri"/>
                <a:sym typeface="Calibri"/>
              </a:defRPr>
            </a:pPr>
            <a:r>
              <a:t>“bendición”</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512"/>
                                        </p:tgtEl>
                                        <p:attrNameLst>
                                          <p:attrName>style.visibility</p:attrName>
                                        </p:attrNameLst>
                                      </p:cBhvr>
                                      <p:to>
                                        <p:strVal val="visible"/>
                                      </p:to>
                                    </p:set>
                                    <p:anim calcmode="lin" valueType="num">
                                      <p:cBhvr>
                                        <p:cTn id="7" dur="1000" fill="hold"/>
                                        <p:tgtEl>
                                          <p:spTgt spid="512"/>
                                        </p:tgtEl>
                                        <p:attrNameLst>
                                          <p:attrName>ppt_x</p:attrName>
                                        </p:attrNameLst>
                                      </p:cBhvr>
                                      <p:tavLst>
                                        <p:tav tm="0">
                                          <p:val>
                                            <p:strVal val="#ppt_x"/>
                                          </p:val>
                                        </p:tav>
                                        <p:tav tm="100000">
                                          <p:val>
                                            <p:strVal val="#ppt_x"/>
                                          </p:val>
                                        </p:tav>
                                      </p:tavLst>
                                    </p:anim>
                                    <p:anim calcmode="lin" valueType="num">
                                      <p:cBhvr>
                                        <p:cTn id="8" dur="1000" fill="hold"/>
                                        <p:tgtEl>
                                          <p:spTgt spid="5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Class="entr" nodeType="afterEffect" presetSubtype="1" presetID="2" grpId="2" fill="hold">
                                  <p:stCondLst>
                                    <p:cond delay="0"/>
                                  </p:stCondLst>
                                  <p:iterate type="el" backwards="0">
                                    <p:tmAbs val="0"/>
                                  </p:iterate>
                                  <p:childTnLst>
                                    <p:set>
                                      <p:cBhvr>
                                        <p:cTn id="11" fill="hold"/>
                                        <p:tgtEl>
                                          <p:spTgt spid="516"/>
                                        </p:tgtEl>
                                        <p:attrNameLst>
                                          <p:attrName>style.visibility</p:attrName>
                                        </p:attrNameLst>
                                      </p:cBhvr>
                                      <p:to>
                                        <p:strVal val="visible"/>
                                      </p:to>
                                    </p:set>
                                    <p:anim calcmode="lin" valueType="num">
                                      <p:cBhvr>
                                        <p:cTn id="12" dur="1000" fill="hold"/>
                                        <p:tgtEl>
                                          <p:spTgt spid="516"/>
                                        </p:tgtEl>
                                        <p:attrNameLst>
                                          <p:attrName>ppt_x</p:attrName>
                                        </p:attrNameLst>
                                      </p:cBhvr>
                                      <p:tavLst>
                                        <p:tav tm="0">
                                          <p:val>
                                            <p:strVal val="#ppt_x"/>
                                          </p:val>
                                        </p:tav>
                                        <p:tav tm="100000">
                                          <p:val>
                                            <p:strVal val="#ppt_x"/>
                                          </p:val>
                                        </p:tav>
                                      </p:tavLst>
                                    </p:anim>
                                    <p:anim calcmode="lin" valueType="num">
                                      <p:cBhvr>
                                        <p:cTn id="13" dur="1000" fill="hold"/>
                                        <p:tgtEl>
                                          <p:spTgt spid="51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 presetID="2" grpId="3" fill="hold">
                                  <p:stCondLst>
                                    <p:cond delay="0"/>
                                  </p:stCondLst>
                                  <p:iterate type="el" backwards="0">
                                    <p:tmAbs val="0"/>
                                  </p:iterate>
                                  <p:childTnLst>
                                    <p:set>
                                      <p:cBhvr>
                                        <p:cTn id="17" fill="hold"/>
                                        <p:tgtEl>
                                          <p:spTgt spid="511"/>
                                        </p:tgtEl>
                                        <p:attrNameLst>
                                          <p:attrName>style.visibility</p:attrName>
                                        </p:attrNameLst>
                                      </p:cBhvr>
                                      <p:to>
                                        <p:strVal val="visible"/>
                                      </p:to>
                                    </p:set>
                                    <p:anim calcmode="lin" valueType="num">
                                      <p:cBhvr>
                                        <p:cTn id="18" dur="1000" fill="hold"/>
                                        <p:tgtEl>
                                          <p:spTgt spid="511"/>
                                        </p:tgtEl>
                                        <p:attrNameLst>
                                          <p:attrName>ppt_x</p:attrName>
                                        </p:attrNameLst>
                                      </p:cBhvr>
                                      <p:tavLst>
                                        <p:tav tm="0">
                                          <p:val>
                                            <p:strVal val="#ppt_x"/>
                                          </p:val>
                                        </p:tav>
                                        <p:tav tm="100000">
                                          <p:val>
                                            <p:strVal val="#ppt_x"/>
                                          </p:val>
                                        </p:tav>
                                      </p:tavLst>
                                    </p:anim>
                                    <p:anim calcmode="lin" valueType="num">
                                      <p:cBhvr>
                                        <p:cTn id="19" dur="1000" fill="hold"/>
                                        <p:tgtEl>
                                          <p:spTgt spid="511"/>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Class="entr" nodeType="afterEffect" presetSubtype="1" presetID="2" grpId="4" fill="hold">
                                  <p:stCondLst>
                                    <p:cond delay="0"/>
                                  </p:stCondLst>
                                  <p:iterate type="el" backwards="0">
                                    <p:tmAbs val="0"/>
                                  </p:iterate>
                                  <p:childTnLst>
                                    <p:set>
                                      <p:cBhvr>
                                        <p:cTn id="22" fill="hold"/>
                                        <p:tgtEl>
                                          <p:spTgt spid="518"/>
                                        </p:tgtEl>
                                        <p:attrNameLst>
                                          <p:attrName>style.visibility</p:attrName>
                                        </p:attrNameLst>
                                      </p:cBhvr>
                                      <p:to>
                                        <p:strVal val="visible"/>
                                      </p:to>
                                    </p:set>
                                    <p:anim calcmode="lin" valueType="num">
                                      <p:cBhvr>
                                        <p:cTn id="23" dur="1000" fill="hold"/>
                                        <p:tgtEl>
                                          <p:spTgt spid="518"/>
                                        </p:tgtEl>
                                        <p:attrNameLst>
                                          <p:attrName>ppt_x</p:attrName>
                                        </p:attrNameLst>
                                      </p:cBhvr>
                                      <p:tavLst>
                                        <p:tav tm="0">
                                          <p:val>
                                            <p:strVal val="#ppt_x"/>
                                          </p:val>
                                        </p:tav>
                                        <p:tav tm="100000">
                                          <p:val>
                                            <p:strVal val="#ppt_x"/>
                                          </p:val>
                                        </p:tav>
                                      </p:tavLst>
                                    </p:anim>
                                    <p:anim calcmode="lin" valueType="num">
                                      <p:cBhvr>
                                        <p:cTn id="24" dur="1000" fill="hold"/>
                                        <p:tgtEl>
                                          <p:spTgt spid="518"/>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 presetID="2" grpId="5" fill="hold">
                                  <p:stCondLst>
                                    <p:cond delay="0"/>
                                  </p:stCondLst>
                                  <p:iterate type="el" backwards="0">
                                    <p:tmAbs val="0"/>
                                  </p:iterate>
                                  <p:childTnLst>
                                    <p:set>
                                      <p:cBhvr>
                                        <p:cTn id="28" fill="hold"/>
                                        <p:tgtEl>
                                          <p:spTgt spid="517"/>
                                        </p:tgtEl>
                                        <p:attrNameLst>
                                          <p:attrName>style.visibility</p:attrName>
                                        </p:attrNameLst>
                                      </p:cBhvr>
                                      <p:to>
                                        <p:strVal val="visible"/>
                                      </p:to>
                                    </p:set>
                                    <p:anim calcmode="lin" valueType="num">
                                      <p:cBhvr>
                                        <p:cTn id="29" dur="1000" fill="hold"/>
                                        <p:tgtEl>
                                          <p:spTgt spid="517"/>
                                        </p:tgtEl>
                                        <p:attrNameLst>
                                          <p:attrName>ppt_x</p:attrName>
                                        </p:attrNameLst>
                                      </p:cBhvr>
                                      <p:tavLst>
                                        <p:tav tm="0">
                                          <p:val>
                                            <p:strVal val="#ppt_x"/>
                                          </p:val>
                                        </p:tav>
                                        <p:tav tm="100000">
                                          <p:val>
                                            <p:strVal val="#ppt_x"/>
                                          </p:val>
                                        </p:tav>
                                      </p:tavLst>
                                    </p:anim>
                                    <p:anim calcmode="lin" valueType="num">
                                      <p:cBhvr>
                                        <p:cTn id="30" dur="1000" fill="hold"/>
                                        <p:tgtEl>
                                          <p:spTgt spid="517"/>
                                        </p:tgtEl>
                                        <p:attrNameLst>
                                          <p:attrName>ppt_y</p:attrName>
                                        </p:attrNameLst>
                                      </p:cBhvr>
                                      <p:tavLst>
                                        <p:tav tm="0">
                                          <p:val>
                                            <p:strVal val="0-#ppt_h/2"/>
                                          </p:val>
                                        </p:tav>
                                        <p:tav tm="100000">
                                          <p:val>
                                            <p:strVal val="#ppt_y"/>
                                          </p:val>
                                        </p:tav>
                                      </p:tavLst>
                                    </p:anim>
                                  </p:childTnLst>
                                </p:cTn>
                              </p:par>
                            </p:childTnLst>
                          </p:cTn>
                        </p:par>
                        <p:par>
                          <p:cTn id="31" fill="hold">
                            <p:stCondLst>
                              <p:cond delay="1000"/>
                            </p:stCondLst>
                            <p:childTnLst>
                              <p:par>
                                <p:cTn id="32" presetClass="entr" nodeType="afterEffect" presetSubtype="1" presetID="2" grpId="6" fill="hold">
                                  <p:stCondLst>
                                    <p:cond delay="0"/>
                                  </p:stCondLst>
                                  <p:iterate type="el" backwards="0">
                                    <p:tmAbs val="0"/>
                                  </p:iterate>
                                  <p:childTnLst>
                                    <p:set>
                                      <p:cBhvr>
                                        <p:cTn id="33" fill="hold"/>
                                        <p:tgtEl>
                                          <p:spTgt spid="519"/>
                                        </p:tgtEl>
                                        <p:attrNameLst>
                                          <p:attrName>style.visibility</p:attrName>
                                        </p:attrNameLst>
                                      </p:cBhvr>
                                      <p:to>
                                        <p:strVal val="visible"/>
                                      </p:to>
                                    </p:set>
                                    <p:anim calcmode="lin" valueType="num">
                                      <p:cBhvr>
                                        <p:cTn id="34" dur="1000" fill="hold"/>
                                        <p:tgtEl>
                                          <p:spTgt spid="519"/>
                                        </p:tgtEl>
                                        <p:attrNameLst>
                                          <p:attrName>ppt_x</p:attrName>
                                        </p:attrNameLst>
                                      </p:cBhvr>
                                      <p:tavLst>
                                        <p:tav tm="0">
                                          <p:val>
                                            <p:strVal val="#ppt_x"/>
                                          </p:val>
                                        </p:tav>
                                        <p:tav tm="100000">
                                          <p:val>
                                            <p:strVal val="#ppt_x"/>
                                          </p:val>
                                        </p:tav>
                                      </p:tavLst>
                                    </p:anim>
                                    <p:anim calcmode="lin" valueType="num">
                                      <p:cBhvr>
                                        <p:cTn id="35" dur="1000" fill="hold"/>
                                        <p:tgtEl>
                                          <p:spTgt spid="5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7" grpId="5"/>
      <p:bldP build="whole" bldLvl="1" animBg="1" rev="0" advAuto="0" spid="519" grpId="6"/>
      <p:bldP build="whole" bldLvl="1" animBg="1" rev="0" advAuto="0" spid="512" grpId="1"/>
      <p:bldP build="whole" bldLvl="1" animBg="1" rev="0" advAuto="0" spid="516" grpId="2"/>
      <p:bldP build="whole" bldLvl="1" animBg="1" rev="0" advAuto="0" spid="511" grpId="3"/>
      <p:bldP build="whole" bldLvl="1" animBg="1" rev="0" advAuto="0" spid="518" grpId="4"/>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emas"/>
          <p:cNvSpPr txBox="1"/>
          <p:nvPr>
            <p:ph type="title"/>
          </p:nvPr>
        </p:nvSpPr>
        <p:spPr>
          <a:prstGeom prst="rect">
            <a:avLst/>
          </a:prstGeom>
        </p:spPr>
        <p:txBody>
          <a:bodyPr/>
          <a:lstStyle/>
          <a:p>
            <a:pPr/>
            <a:r>
              <a:t>Temas</a:t>
            </a:r>
          </a:p>
        </p:txBody>
      </p:sp>
      <p:sp>
        <p:nvSpPr>
          <p:cNvPr id="206" name="1. Introducción a los Pactos…"/>
          <p:cNvSpPr txBox="1"/>
          <p:nvPr>
            <p:ph type="body" idx="1"/>
          </p:nvPr>
        </p:nvSpPr>
        <p:spPr>
          <a:prstGeom prst="rect">
            <a:avLst/>
          </a:prstGeom>
        </p:spPr>
        <p:txBody>
          <a:bodyPr/>
          <a:lstStyle/>
          <a:p>
            <a:pPr/>
            <a:r>
              <a:t>1. Introducción a los Pactos</a:t>
            </a:r>
          </a:p>
          <a:p>
            <a:pPr lvl="8" marL="0" indent="0" defTabSz="469900">
              <a:lnSpc>
                <a:spcPct val="120000"/>
              </a:lnSpc>
              <a:spcBef>
                <a:spcPts val="0"/>
              </a:spcBef>
              <a:buSzTx/>
              <a:buNone/>
              <a:tabLst>
                <a:tab pos="469900" algn="l"/>
              </a:tabLst>
              <a:defRPr sz="8000">
                <a:solidFill>
                  <a:schemeClr val="accent2">
                    <a:hueOff val="-279657"/>
                    <a:satOff val="2412"/>
                    <a:lumOff val="-45213"/>
                  </a:schemeClr>
                </a:solidFill>
                <a:latin typeface="Founders Grotesk"/>
                <a:ea typeface="Founders Grotesk"/>
                <a:cs typeface="Founders Grotesk"/>
                <a:sym typeface="Founders Grotesk"/>
              </a:defRPr>
            </a:pPr>
            <a:r>
              <a:t>      A. Diferentes tipos de pacto en la Biblia</a:t>
            </a:r>
          </a:p>
          <a:p>
            <a:pPr>
              <a:defRPr>
                <a:solidFill>
                  <a:schemeClr val="accent2">
                    <a:hueOff val="-279657"/>
                    <a:satOff val="2412"/>
                    <a:lumOff val="-45213"/>
                  </a:schemeClr>
                </a:solidFill>
                <a:latin typeface="Founders Grotesk"/>
                <a:ea typeface="Founders Grotesk"/>
                <a:cs typeface="Founders Grotesk"/>
                <a:sym typeface="Founders Grotesk"/>
              </a:defRPr>
            </a:pPr>
            <a:r>
              <a:t>      B. ¿Como es usado la palabra pacto en la Biblia?</a:t>
            </a:r>
          </a:p>
          <a:p>
            <a:pPr lvl="7" marL="0" indent="0" defTabSz="469900">
              <a:lnSpc>
                <a:spcPct val="120000"/>
              </a:lnSpc>
              <a:spcBef>
                <a:spcPts val="0"/>
              </a:spcBef>
              <a:buSzTx/>
              <a:buNone/>
              <a:tabLst>
                <a:tab pos="469900" algn="l"/>
              </a:tabLst>
              <a:defRPr sz="8000">
                <a:solidFill>
                  <a:srgbClr val="C3CCB0"/>
                </a:solidFill>
                <a:latin typeface="+mn-lt"/>
                <a:ea typeface="+mn-ea"/>
                <a:cs typeface="+mn-cs"/>
                <a:sym typeface="Founders Grotesk Semibold"/>
              </a:defRPr>
            </a:pPr>
            <a:r>
              <a:t>    </a:t>
            </a:r>
            <a:r>
              <a:rPr>
                <a:solidFill>
                  <a:schemeClr val="accent2">
                    <a:hueOff val="-279657"/>
                    <a:satOff val="2412"/>
                    <a:lumOff val="-45213"/>
                  </a:schemeClr>
                </a:solidFill>
                <a:latin typeface="Founders Grotesk"/>
                <a:ea typeface="Founders Grotesk"/>
                <a:cs typeface="Founders Grotesk"/>
                <a:sym typeface="Founders Grotesk"/>
              </a:rPr>
              <a:t>  C. Significado de la palabra</a:t>
            </a:r>
          </a:p>
          <a:p>
            <a:pPr>
              <a:defRPr>
                <a:solidFill>
                  <a:schemeClr val="accent2">
                    <a:hueOff val="-279657"/>
                    <a:satOff val="2412"/>
                    <a:lumOff val="-45213"/>
                  </a:schemeClr>
                </a:solidFill>
                <a:latin typeface="Founders Grotesk"/>
                <a:ea typeface="Founders Grotesk"/>
                <a:cs typeface="Founders Grotesk"/>
                <a:sym typeface="Founders Grotesk"/>
              </a:defRPr>
            </a:pPr>
            <a:r>
              <a:t>2. Pactos de Dios con el hombre</a:t>
            </a:r>
          </a:p>
          <a:p>
            <a:pPr>
              <a:defRPr>
                <a:solidFill>
                  <a:schemeClr val="accent2">
                    <a:hueOff val="-279657"/>
                    <a:satOff val="2412"/>
                    <a:lumOff val="-45213"/>
                  </a:schemeClr>
                </a:solidFill>
                <a:latin typeface="Founders Grotesk"/>
                <a:ea typeface="Founders Grotesk"/>
                <a:cs typeface="Founders Grotesk"/>
                <a:sym typeface="Founders Grotesk"/>
              </a:defRPr>
            </a:pPr>
            <a:r>
              <a:t>3. El nuevo pacto y la iglesia</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DD9C3"/>
        </a:solidFill>
      </p:bgPr>
    </p:bg>
    <p:spTree>
      <p:nvGrpSpPr>
        <p:cNvPr id="1" name=""/>
        <p:cNvGrpSpPr/>
        <p:nvPr/>
      </p:nvGrpSpPr>
      <p:grpSpPr>
        <a:xfrm>
          <a:off x="0" y="0"/>
          <a:ext cx="0" cy="0"/>
          <a:chOff x="0" y="0"/>
          <a:chExt cx="0" cy="0"/>
        </a:xfrm>
      </p:grpSpPr>
      <p:sp>
        <p:nvSpPr>
          <p:cNvPr id="523" name="Title 1"/>
          <p:cNvSpPr txBox="1"/>
          <p:nvPr>
            <p:ph type="title"/>
          </p:nvPr>
        </p:nvSpPr>
        <p:spPr>
          <a:xfrm>
            <a:off x="0" y="0"/>
            <a:ext cx="24384000" cy="2438400"/>
          </a:xfrm>
          <a:prstGeom prst="rect">
            <a:avLst/>
          </a:prstGeom>
          <a:solidFill>
            <a:srgbClr val="A1A99E"/>
          </a:solidFill>
        </p:spPr>
        <p:txBody>
          <a:bodyPr/>
          <a:lstStyle/>
          <a:p>
            <a:pPr defTabSz="584200">
              <a:defRPr b="1" cap="all" spc="486" sz="8100">
                <a:solidFill>
                  <a:srgbClr val="FFFFFF"/>
                </a:solidFill>
                <a:latin typeface="Founders Grotesk Condensed"/>
                <a:ea typeface="Founders Grotesk Condensed"/>
                <a:cs typeface="Founders Grotesk Condensed"/>
                <a:sym typeface="Founders Grotesk Condensed"/>
              </a:defRPr>
            </a:pPr>
            <a:r>
              <a:t>El Pacto</a:t>
            </a:r>
            <a:r>
              <a:rPr b="0">
                <a:latin typeface="Calibri"/>
                <a:ea typeface="Calibri"/>
                <a:cs typeface="Calibri"/>
                <a:sym typeface="Calibri"/>
              </a:rPr>
              <a:t> </a:t>
            </a:r>
            <a:r>
              <a:t>Inmobiliario</a:t>
            </a:r>
          </a:p>
        </p:txBody>
      </p:sp>
      <p:sp>
        <p:nvSpPr>
          <p:cNvPr id="524" name="Rectangle 3"/>
          <p:cNvSpPr txBox="1"/>
          <p:nvPr/>
        </p:nvSpPr>
        <p:spPr>
          <a:xfrm>
            <a:off x="979713" y="2438400"/>
            <a:ext cx="22337487" cy="893572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685800" indent="-685800" defTabSz="1828800">
              <a:lnSpc>
                <a:spcPct val="115000"/>
              </a:lnSpc>
              <a:spcBef>
                <a:spcPts val="0"/>
              </a:spcBef>
              <a:buSzPct val="100000"/>
              <a:buChar char="▪"/>
              <a:defRPr spc="0" sz="4800">
                <a:latin typeface="Calibri"/>
                <a:ea typeface="Calibri"/>
                <a:cs typeface="Calibri"/>
                <a:sym typeface="Calibri"/>
              </a:defRPr>
            </a:pPr>
            <a:r>
              <a:t>Proporciona un hogar permanente para los descendientes de Abraham, Isaac y Jacob (la nación de Israel). </a:t>
            </a:r>
            <a:r>
              <a:rPr i="1"/>
              <a:t>Deuteronomio 30:1-20.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Garantiza la propiedad de la tierra a pesar de los fracasos de Israel. </a:t>
            </a:r>
            <a:r>
              <a:rPr i="1"/>
              <a:t>Deuteronomio 30:3.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Ata la bendición en la tierra a la obediencia de Israel. </a:t>
            </a:r>
            <a:r>
              <a:rPr i="1"/>
              <a:t>Deuteronomio 30:20.</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Predice la remoción temporal de Israel con el posterior retorno a la tierra. </a:t>
            </a:r>
            <a:r>
              <a:rPr i="1"/>
              <a:t>Deuteronomio 30:3-5.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Asegura la restauración de Israel y la bendición durante el Reino Mesiánico. </a:t>
            </a:r>
            <a:r>
              <a:rPr i="1"/>
              <a:t>Deuteronomio 30:6-9.</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24">
                                            <p:bg/>
                                          </p:spTgt>
                                        </p:tgtEl>
                                        <p:attrNameLst>
                                          <p:attrName>style.visibility</p:attrName>
                                        </p:attrNameLst>
                                      </p:cBhvr>
                                      <p:to>
                                        <p:strVal val="visible"/>
                                      </p:to>
                                    </p:set>
                                    <p:anim calcmode="lin" valueType="num">
                                      <p:cBhvr>
                                        <p:cTn id="7" dur="1000" fill="hold"/>
                                        <p:tgtEl>
                                          <p:spTgt spid="524">
                                            <p:bg/>
                                          </p:spTgt>
                                        </p:tgtEl>
                                        <p:attrNameLst>
                                          <p:attrName>ppt_x</p:attrName>
                                        </p:attrNameLst>
                                      </p:cBhvr>
                                      <p:tavLst>
                                        <p:tav tm="0">
                                          <p:val>
                                            <p:strVal val="#ppt_x"/>
                                          </p:val>
                                        </p:tav>
                                        <p:tav tm="100000">
                                          <p:val>
                                            <p:strVal val="#ppt_x"/>
                                          </p:val>
                                        </p:tav>
                                      </p:tavLst>
                                    </p:anim>
                                    <p:anim calcmode="lin" valueType="num">
                                      <p:cBhvr>
                                        <p:cTn id="8" dur="1000" fill="hold"/>
                                        <p:tgtEl>
                                          <p:spTgt spid="524">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524">
                                            <p:txEl>
                                              <p:pRg st="0" end="0"/>
                                            </p:txEl>
                                          </p:spTgt>
                                        </p:tgtEl>
                                        <p:attrNameLst>
                                          <p:attrName>style.visibility</p:attrName>
                                        </p:attrNameLst>
                                      </p:cBhvr>
                                      <p:to>
                                        <p:strVal val="visible"/>
                                      </p:to>
                                    </p:set>
                                    <p:anim calcmode="lin" valueType="num">
                                      <p:cBhvr>
                                        <p:cTn id="11" dur="1000" fill="hold"/>
                                        <p:tgtEl>
                                          <p:spTgt spid="524">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24">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1" fill="hold">
                                  <p:stCondLst>
                                    <p:cond delay="0"/>
                                  </p:stCondLst>
                                  <p:iterate type="el" backwards="0">
                                    <p:tmAbs val="0"/>
                                  </p:iterate>
                                  <p:childTnLst>
                                    <p:set>
                                      <p:cBhvr>
                                        <p:cTn id="15" fill="hold"/>
                                        <p:tgtEl>
                                          <p:spTgt spid="524">
                                            <p:txEl>
                                              <p:pRg st="1" end="1"/>
                                            </p:txEl>
                                          </p:spTgt>
                                        </p:tgtEl>
                                        <p:attrNameLst>
                                          <p:attrName>style.visibility</p:attrName>
                                        </p:attrNameLst>
                                      </p:cBhvr>
                                      <p:to>
                                        <p:strVal val="visible"/>
                                      </p:to>
                                    </p:set>
                                    <p:anim calcmode="lin" valueType="num">
                                      <p:cBhvr>
                                        <p:cTn id="16" dur="1000" fill="hold"/>
                                        <p:tgtEl>
                                          <p:spTgt spid="524">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5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1" fill="hold">
                                  <p:stCondLst>
                                    <p:cond delay="0"/>
                                  </p:stCondLst>
                                  <p:iterate type="el" backwards="0">
                                    <p:tmAbs val="0"/>
                                  </p:iterate>
                                  <p:childTnLst>
                                    <p:set>
                                      <p:cBhvr>
                                        <p:cTn id="21" fill="hold"/>
                                        <p:tgtEl>
                                          <p:spTgt spid="524">
                                            <p:txEl>
                                              <p:pRg st="2" end="2"/>
                                            </p:txEl>
                                          </p:spTgt>
                                        </p:tgtEl>
                                        <p:attrNameLst>
                                          <p:attrName>style.visibility</p:attrName>
                                        </p:attrNameLst>
                                      </p:cBhvr>
                                      <p:to>
                                        <p:strVal val="visible"/>
                                      </p:to>
                                    </p:set>
                                    <p:anim calcmode="lin" valueType="num">
                                      <p:cBhvr>
                                        <p:cTn id="22" dur="1000" fill="hold"/>
                                        <p:tgtEl>
                                          <p:spTgt spid="52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24">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Class="entr" nodeType="afterEffect" presetSubtype="4" presetID="2" grpId="1" fill="hold">
                                  <p:stCondLst>
                                    <p:cond delay="0"/>
                                  </p:stCondLst>
                                  <p:iterate type="el" backwards="0">
                                    <p:tmAbs val="0"/>
                                  </p:iterate>
                                  <p:childTnLst>
                                    <p:set>
                                      <p:cBhvr>
                                        <p:cTn id="26" fill="hold"/>
                                        <p:tgtEl>
                                          <p:spTgt spid="524">
                                            <p:txEl>
                                              <p:pRg st="3" end="3"/>
                                            </p:txEl>
                                          </p:spTgt>
                                        </p:tgtEl>
                                        <p:attrNameLst>
                                          <p:attrName>style.visibility</p:attrName>
                                        </p:attrNameLst>
                                      </p:cBhvr>
                                      <p:to>
                                        <p:strVal val="visible"/>
                                      </p:to>
                                    </p:set>
                                    <p:anim calcmode="lin" valueType="num">
                                      <p:cBhvr>
                                        <p:cTn id="27" dur="1000" fill="hold"/>
                                        <p:tgtEl>
                                          <p:spTgt spid="52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 grpId="1" fill="hold">
                                  <p:stCondLst>
                                    <p:cond delay="0"/>
                                  </p:stCondLst>
                                  <p:iterate type="el" backwards="0">
                                    <p:tmAbs val="0"/>
                                  </p:iterate>
                                  <p:childTnLst>
                                    <p:set>
                                      <p:cBhvr>
                                        <p:cTn id="32" fill="hold"/>
                                        <p:tgtEl>
                                          <p:spTgt spid="524">
                                            <p:txEl>
                                              <p:pRg st="4" end="4"/>
                                            </p:txEl>
                                          </p:spTgt>
                                        </p:tgtEl>
                                        <p:attrNameLst>
                                          <p:attrName>style.visibility</p:attrName>
                                        </p:attrNameLst>
                                      </p:cBhvr>
                                      <p:to>
                                        <p:strVal val="visible"/>
                                      </p:to>
                                    </p:set>
                                    <p:anim calcmode="lin" valueType="num">
                                      <p:cBhvr>
                                        <p:cTn id="33" dur="1000" fill="hold"/>
                                        <p:tgtEl>
                                          <p:spTgt spid="524">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524">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Class="entr" nodeType="afterEffect" presetSubtype="4" presetID="2" grpId="1" fill="hold">
                                  <p:stCondLst>
                                    <p:cond delay="0"/>
                                  </p:stCondLst>
                                  <p:iterate type="el" backwards="0">
                                    <p:tmAbs val="0"/>
                                  </p:iterate>
                                  <p:childTnLst>
                                    <p:set>
                                      <p:cBhvr>
                                        <p:cTn id="37" fill="hold"/>
                                        <p:tgtEl>
                                          <p:spTgt spid="524">
                                            <p:txEl>
                                              <p:pRg st="5" end="5"/>
                                            </p:txEl>
                                          </p:spTgt>
                                        </p:tgtEl>
                                        <p:attrNameLst>
                                          <p:attrName>style.visibility</p:attrName>
                                        </p:attrNameLst>
                                      </p:cBhvr>
                                      <p:to>
                                        <p:strVal val="visible"/>
                                      </p:to>
                                    </p:set>
                                    <p:anim calcmode="lin" valueType="num">
                                      <p:cBhvr>
                                        <p:cTn id="38" dur="1000" fill="hold"/>
                                        <p:tgtEl>
                                          <p:spTgt spid="52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52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4" presetID="2" grpId="1" fill="hold">
                                  <p:stCondLst>
                                    <p:cond delay="0"/>
                                  </p:stCondLst>
                                  <p:iterate type="el" backwards="0">
                                    <p:tmAbs val="0"/>
                                  </p:iterate>
                                  <p:childTnLst>
                                    <p:set>
                                      <p:cBhvr>
                                        <p:cTn id="43" fill="hold"/>
                                        <p:tgtEl>
                                          <p:spTgt spid="524">
                                            <p:txEl>
                                              <p:pRg st="6" end="6"/>
                                            </p:txEl>
                                          </p:spTgt>
                                        </p:tgtEl>
                                        <p:attrNameLst>
                                          <p:attrName>style.visibility</p:attrName>
                                        </p:attrNameLst>
                                      </p:cBhvr>
                                      <p:to>
                                        <p:strVal val="visible"/>
                                      </p:to>
                                    </p:set>
                                    <p:anim calcmode="lin" valueType="num">
                                      <p:cBhvr>
                                        <p:cTn id="44" dur="1000" fill="hold"/>
                                        <p:tgtEl>
                                          <p:spTgt spid="52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524">
                                            <p:txEl>
                                              <p:pRg st="6" end="6"/>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000"/>
                            </p:stCondLst>
                            <p:childTnLst>
                              <p:par>
                                <p:cTn id="47" presetClass="entr" nodeType="afterEffect" presetSubtype="4" presetID="2" grpId="1" fill="hold">
                                  <p:stCondLst>
                                    <p:cond delay="0"/>
                                  </p:stCondLst>
                                  <p:iterate type="el" backwards="0">
                                    <p:tmAbs val="0"/>
                                  </p:iterate>
                                  <p:childTnLst>
                                    <p:set>
                                      <p:cBhvr>
                                        <p:cTn id="48" fill="hold"/>
                                        <p:tgtEl>
                                          <p:spTgt spid="524">
                                            <p:txEl>
                                              <p:pRg st="7" end="7"/>
                                            </p:txEl>
                                          </p:spTgt>
                                        </p:tgtEl>
                                        <p:attrNameLst>
                                          <p:attrName>style.visibility</p:attrName>
                                        </p:attrNameLst>
                                      </p:cBhvr>
                                      <p:to>
                                        <p:strVal val="visible"/>
                                      </p:to>
                                    </p:set>
                                    <p:anim calcmode="lin" valueType="num">
                                      <p:cBhvr>
                                        <p:cTn id="49" dur="1000" fill="hold"/>
                                        <p:tgtEl>
                                          <p:spTgt spid="524">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52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4" presetID="2" grpId="1" fill="hold">
                                  <p:stCondLst>
                                    <p:cond delay="0"/>
                                  </p:stCondLst>
                                  <p:iterate type="el" backwards="0">
                                    <p:tmAbs val="0"/>
                                  </p:iterate>
                                  <p:childTnLst>
                                    <p:set>
                                      <p:cBhvr>
                                        <p:cTn id="54" fill="hold"/>
                                        <p:tgtEl>
                                          <p:spTgt spid="524">
                                            <p:txEl>
                                              <p:pRg st="8" end="8"/>
                                            </p:txEl>
                                          </p:spTgt>
                                        </p:tgtEl>
                                        <p:attrNameLst>
                                          <p:attrName>style.visibility</p:attrName>
                                        </p:attrNameLst>
                                      </p:cBhvr>
                                      <p:to>
                                        <p:strVal val="visible"/>
                                      </p:to>
                                    </p:set>
                                    <p:anim calcmode="lin" valueType="num">
                                      <p:cBhvr>
                                        <p:cTn id="55" dur="1000" fill="hold"/>
                                        <p:tgtEl>
                                          <p:spTgt spid="524">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52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4"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6E0EC"/>
        </a:solidFill>
      </p:bgPr>
    </p:bg>
    <p:spTree>
      <p:nvGrpSpPr>
        <p:cNvPr id="1" name=""/>
        <p:cNvGrpSpPr/>
        <p:nvPr/>
      </p:nvGrpSpPr>
      <p:grpSpPr>
        <a:xfrm>
          <a:off x="0" y="0"/>
          <a:ext cx="0" cy="0"/>
          <a:chOff x="0" y="0"/>
          <a:chExt cx="0" cy="0"/>
        </a:xfrm>
      </p:grpSpPr>
      <p:sp>
        <p:nvSpPr>
          <p:cNvPr id="528" name="Title 1"/>
          <p:cNvSpPr txBox="1"/>
          <p:nvPr>
            <p:ph type="title"/>
          </p:nvPr>
        </p:nvSpPr>
        <p:spPr>
          <a:xfrm>
            <a:off x="0" y="2"/>
            <a:ext cx="24384000" cy="2438401"/>
          </a:xfrm>
          <a:prstGeom prst="rect">
            <a:avLst/>
          </a:prstGeom>
          <a:solidFill>
            <a:schemeClr val="accent3"/>
          </a:solidFill>
        </p:spPr>
        <p:txBody>
          <a:bodyPr/>
          <a:lstStyle/>
          <a:p>
            <a:pPr defTabSz="584200">
              <a:defRPr b="1" cap="all" spc="486" sz="8100">
                <a:latin typeface="Founders Grotesk Condensed"/>
                <a:ea typeface="Founders Grotesk Condensed"/>
                <a:cs typeface="Founders Grotesk Condensed"/>
                <a:sym typeface="Founders Grotesk Condensed"/>
              </a:defRPr>
            </a:pPr>
            <a:r>
              <a:t>El Pacto</a:t>
            </a:r>
            <a:r>
              <a:rPr b="0">
                <a:latin typeface="Calibri"/>
                <a:ea typeface="Calibri"/>
                <a:cs typeface="Calibri"/>
                <a:sym typeface="Calibri"/>
              </a:rPr>
              <a:t> </a:t>
            </a:r>
            <a:r>
              <a:t>Davídico</a:t>
            </a:r>
          </a:p>
        </p:txBody>
      </p:sp>
      <p:sp>
        <p:nvSpPr>
          <p:cNvPr id="529" name="Rectangle 3"/>
          <p:cNvSpPr txBox="1"/>
          <p:nvPr/>
        </p:nvSpPr>
        <p:spPr>
          <a:xfrm>
            <a:off x="767299" y="2438400"/>
            <a:ext cx="22816269" cy="6350635"/>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685800" indent="-685800" defTabSz="1828800">
              <a:lnSpc>
                <a:spcPct val="115000"/>
              </a:lnSpc>
              <a:spcBef>
                <a:spcPts val="0"/>
              </a:spcBef>
              <a:buSzPct val="100000"/>
              <a:buChar char="▪"/>
              <a:defRPr spc="0" sz="4800">
                <a:latin typeface="Calibri"/>
                <a:ea typeface="Calibri"/>
                <a:cs typeface="Calibri"/>
                <a:sym typeface="Calibri"/>
              </a:defRPr>
            </a:pPr>
            <a:r>
              <a:t>Promete una </a:t>
            </a:r>
            <a:r>
              <a:rPr b="1" u="sng"/>
              <a:t>dinastía</a:t>
            </a:r>
            <a:r>
              <a:t> eterna a través del linaje del rey David. </a:t>
            </a:r>
            <a:r>
              <a:rPr i="1"/>
              <a:t>2 Samuel 7:16.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Asegura el reino eterno y un </a:t>
            </a:r>
            <a:r>
              <a:rPr b="1" u="sng"/>
              <a:t>descendiente</a:t>
            </a:r>
            <a:r>
              <a:t> para reinar en el trono de David para siempre. </a:t>
            </a:r>
            <a:r>
              <a:rPr i="1"/>
              <a:t>2 Samuel 7:11-17.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Confirma la dinastía Davídica a través de </a:t>
            </a:r>
            <a:r>
              <a:rPr b="1" u="sng"/>
              <a:t>Salomón</a:t>
            </a:r>
            <a:r>
              <a:t>. </a:t>
            </a:r>
            <a:r>
              <a:rPr i="1"/>
              <a:t>1 Crónicas 17:10-15.</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Garantiza el cumplimiento en la persona del </a:t>
            </a:r>
            <a:r>
              <a:rPr b="1" u="sng"/>
              <a:t>Mesías</a:t>
            </a:r>
            <a:r>
              <a:t>. </a:t>
            </a:r>
            <a:r>
              <a:rPr i="1"/>
              <a:t>Salmos 45:6-7. </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En última instancia se cumplirá en el </a:t>
            </a:r>
            <a:r>
              <a:rPr b="1" u="sng"/>
              <a:t>Reino</a:t>
            </a:r>
            <a:r>
              <a:t> Mesiánico. </a:t>
            </a:r>
            <a:r>
              <a:rPr i="1"/>
              <a:t>Jeremías 23:5-6.</a:t>
            </a:r>
            <a:r>
              <a:rPr b="1" i="1"/>
              <a:t> </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29">
                                            <p:bg/>
                                          </p:spTgt>
                                        </p:tgtEl>
                                        <p:attrNameLst>
                                          <p:attrName>style.visibility</p:attrName>
                                        </p:attrNameLst>
                                      </p:cBhvr>
                                      <p:to>
                                        <p:strVal val="visible"/>
                                      </p:to>
                                    </p:set>
                                    <p:anim calcmode="lin" valueType="num">
                                      <p:cBhvr>
                                        <p:cTn id="7" dur="1000" fill="hold"/>
                                        <p:tgtEl>
                                          <p:spTgt spid="529">
                                            <p:bg/>
                                          </p:spTgt>
                                        </p:tgtEl>
                                        <p:attrNameLst>
                                          <p:attrName>ppt_x</p:attrName>
                                        </p:attrNameLst>
                                      </p:cBhvr>
                                      <p:tavLst>
                                        <p:tav tm="0">
                                          <p:val>
                                            <p:strVal val="#ppt_x"/>
                                          </p:val>
                                        </p:tav>
                                        <p:tav tm="100000">
                                          <p:val>
                                            <p:strVal val="#ppt_x"/>
                                          </p:val>
                                        </p:tav>
                                      </p:tavLst>
                                    </p:anim>
                                    <p:anim calcmode="lin" valueType="num">
                                      <p:cBhvr>
                                        <p:cTn id="8" dur="1000" fill="hold"/>
                                        <p:tgtEl>
                                          <p:spTgt spid="529">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529">
                                            <p:txEl>
                                              <p:pRg st="0" end="0"/>
                                            </p:txEl>
                                          </p:spTgt>
                                        </p:tgtEl>
                                        <p:attrNameLst>
                                          <p:attrName>style.visibility</p:attrName>
                                        </p:attrNameLst>
                                      </p:cBhvr>
                                      <p:to>
                                        <p:strVal val="visible"/>
                                      </p:to>
                                    </p:set>
                                    <p:anim calcmode="lin" valueType="num">
                                      <p:cBhvr>
                                        <p:cTn id="11" dur="1000" fill="hold"/>
                                        <p:tgtEl>
                                          <p:spTgt spid="529">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29">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1" fill="hold">
                                  <p:stCondLst>
                                    <p:cond delay="0"/>
                                  </p:stCondLst>
                                  <p:iterate type="el" backwards="0">
                                    <p:tmAbs val="0"/>
                                  </p:iterate>
                                  <p:childTnLst>
                                    <p:set>
                                      <p:cBhvr>
                                        <p:cTn id="15" fill="hold"/>
                                        <p:tgtEl>
                                          <p:spTgt spid="529">
                                            <p:txEl>
                                              <p:pRg st="1" end="1"/>
                                            </p:txEl>
                                          </p:spTgt>
                                        </p:tgtEl>
                                        <p:attrNameLst>
                                          <p:attrName>style.visibility</p:attrName>
                                        </p:attrNameLst>
                                      </p:cBhvr>
                                      <p:to>
                                        <p:strVal val="visible"/>
                                      </p:to>
                                    </p:set>
                                    <p:anim calcmode="lin" valueType="num">
                                      <p:cBhvr>
                                        <p:cTn id="16" dur="1000" fill="hold"/>
                                        <p:tgtEl>
                                          <p:spTgt spid="529">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5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1" fill="hold">
                                  <p:stCondLst>
                                    <p:cond delay="0"/>
                                  </p:stCondLst>
                                  <p:iterate type="el" backwards="0">
                                    <p:tmAbs val="0"/>
                                  </p:iterate>
                                  <p:childTnLst>
                                    <p:set>
                                      <p:cBhvr>
                                        <p:cTn id="21" fill="hold"/>
                                        <p:tgtEl>
                                          <p:spTgt spid="529">
                                            <p:txEl>
                                              <p:pRg st="2" end="2"/>
                                            </p:txEl>
                                          </p:spTgt>
                                        </p:tgtEl>
                                        <p:attrNameLst>
                                          <p:attrName>style.visibility</p:attrName>
                                        </p:attrNameLst>
                                      </p:cBhvr>
                                      <p:to>
                                        <p:strVal val="visible"/>
                                      </p:to>
                                    </p:set>
                                    <p:anim calcmode="lin" valueType="num">
                                      <p:cBhvr>
                                        <p:cTn id="22" dur="1000" fill="hold"/>
                                        <p:tgtEl>
                                          <p:spTgt spid="5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29">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Class="entr" nodeType="afterEffect" presetSubtype="4" presetID="2" grpId="1" fill="hold">
                                  <p:stCondLst>
                                    <p:cond delay="0"/>
                                  </p:stCondLst>
                                  <p:iterate type="el" backwards="0">
                                    <p:tmAbs val="0"/>
                                  </p:iterate>
                                  <p:childTnLst>
                                    <p:set>
                                      <p:cBhvr>
                                        <p:cTn id="26" fill="hold"/>
                                        <p:tgtEl>
                                          <p:spTgt spid="529">
                                            <p:txEl>
                                              <p:pRg st="3" end="3"/>
                                            </p:txEl>
                                          </p:spTgt>
                                        </p:tgtEl>
                                        <p:attrNameLst>
                                          <p:attrName>style.visibility</p:attrName>
                                        </p:attrNameLst>
                                      </p:cBhvr>
                                      <p:to>
                                        <p:strVal val="visible"/>
                                      </p:to>
                                    </p:set>
                                    <p:anim calcmode="lin" valueType="num">
                                      <p:cBhvr>
                                        <p:cTn id="27" dur="1000" fill="hold"/>
                                        <p:tgtEl>
                                          <p:spTgt spid="529">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 grpId="1" fill="hold">
                                  <p:stCondLst>
                                    <p:cond delay="0"/>
                                  </p:stCondLst>
                                  <p:iterate type="el" backwards="0">
                                    <p:tmAbs val="0"/>
                                  </p:iterate>
                                  <p:childTnLst>
                                    <p:set>
                                      <p:cBhvr>
                                        <p:cTn id="32" fill="hold"/>
                                        <p:tgtEl>
                                          <p:spTgt spid="529">
                                            <p:txEl>
                                              <p:pRg st="4" end="4"/>
                                            </p:txEl>
                                          </p:spTgt>
                                        </p:tgtEl>
                                        <p:attrNameLst>
                                          <p:attrName>style.visibility</p:attrName>
                                        </p:attrNameLst>
                                      </p:cBhvr>
                                      <p:to>
                                        <p:strVal val="visible"/>
                                      </p:to>
                                    </p:set>
                                    <p:anim calcmode="lin" valueType="num">
                                      <p:cBhvr>
                                        <p:cTn id="33" dur="1000" fill="hold"/>
                                        <p:tgtEl>
                                          <p:spTgt spid="529">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529">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Class="entr" nodeType="afterEffect" presetSubtype="4" presetID="2" grpId="1" fill="hold">
                                  <p:stCondLst>
                                    <p:cond delay="0"/>
                                  </p:stCondLst>
                                  <p:iterate type="el" backwards="0">
                                    <p:tmAbs val="0"/>
                                  </p:iterate>
                                  <p:childTnLst>
                                    <p:set>
                                      <p:cBhvr>
                                        <p:cTn id="37" fill="hold"/>
                                        <p:tgtEl>
                                          <p:spTgt spid="529">
                                            <p:txEl>
                                              <p:pRg st="5" end="5"/>
                                            </p:txEl>
                                          </p:spTgt>
                                        </p:tgtEl>
                                        <p:attrNameLst>
                                          <p:attrName>style.visibility</p:attrName>
                                        </p:attrNameLst>
                                      </p:cBhvr>
                                      <p:to>
                                        <p:strVal val="visible"/>
                                      </p:to>
                                    </p:set>
                                    <p:anim calcmode="lin" valueType="num">
                                      <p:cBhvr>
                                        <p:cTn id="38" dur="1000" fill="hold"/>
                                        <p:tgtEl>
                                          <p:spTgt spid="529">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52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4" presetID="2" grpId="1" fill="hold">
                                  <p:stCondLst>
                                    <p:cond delay="0"/>
                                  </p:stCondLst>
                                  <p:iterate type="el" backwards="0">
                                    <p:tmAbs val="0"/>
                                  </p:iterate>
                                  <p:childTnLst>
                                    <p:set>
                                      <p:cBhvr>
                                        <p:cTn id="43" fill="hold"/>
                                        <p:tgtEl>
                                          <p:spTgt spid="529">
                                            <p:txEl>
                                              <p:pRg st="6" end="6"/>
                                            </p:txEl>
                                          </p:spTgt>
                                        </p:tgtEl>
                                        <p:attrNameLst>
                                          <p:attrName>style.visibility</p:attrName>
                                        </p:attrNameLst>
                                      </p:cBhvr>
                                      <p:to>
                                        <p:strVal val="visible"/>
                                      </p:to>
                                    </p:set>
                                    <p:anim calcmode="lin" valueType="num">
                                      <p:cBhvr>
                                        <p:cTn id="44" dur="1000" fill="hold"/>
                                        <p:tgtEl>
                                          <p:spTgt spid="529">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529">
                                            <p:txEl>
                                              <p:pRg st="6" end="6"/>
                                            </p:txEl>
                                          </p:spTgt>
                                        </p:tgtEl>
                                        <p:attrNameLst>
                                          <p:attrName>ppt_y</p:attrName>
                                        </p:attrNameLst>
                                      </p:cBhvr>
                                      <p:tavLst>
                                        <p:tav tm="0">
                                          <p:val>
                                            <p:strVal val="1+#ppt_h/2"/>
                                          </p:val>
                                        </p:tav>
                                        <p:tav tm="100000">
                                          <p:val>
                                            <p:strVal val="#ppt_y"/>
                                          </p:val>
                                        </p:tav>
                                      </p:tavLst>
                                    </p:anim>
                                  </p:childTnLst>
                                </p:cTn>
                              </p:par>
                            </p:childTnLst>
                          </p:cTn>
                        </p:par>
                        <p:par>
                          <p:cTn id="46" fill="hold">
                            <p:stCondLst>
                              <p:cond delay="1000"/>
                            </p:stCondLst>
                            <p:childTnLst>
                              <p:par>
                                <p:cTn id="47" presetClass="entr" nodeType="afterEffect" presetSubtype="4" presetID="2" grpId="1" fill="hold">
                                  <p:stCondLst>
                                    <p:cond delay="0"/>
                                  </p:stCondLst>
                                  <p:iterate type="el" backwards="0">
                                    <p:tmAbs val="0"/>
                                  </p:iterate>
                                  <p:childTnLst>
                                    <p:set>
                                      <p:cBhvr>
                                        <p:cTn id="48" fill="hold"/>
                                        <p:tgtEl>
                                          <p:spTgt spid="529">
                                            <p:txEl>
                                              <p:pRg st="7" end="7"/>
                                            </p:txEl>
                                          </p:spTgt>
                                        </p:tgtEl>
                                        <p:attrNameLst>
                                          <p:attrName>style.visibility</p:attrName>
                                        </p:attrNameLst>
                                      </p:cBhvr>
                                      <p:to>
                                        <p:strVal val="visible"/>
                                      </p:to>
                                    </p:set>
                                    <p:anim calcmode="lin" valueType="num">
                                      <p:cBhvr>
                                        <p:cTn id="49" dur="1000" fill="hold"/>
                                        <p:tgtEl>
                                          <p:spTgt spid="529">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52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4" presetID="2" grpId="1" fill="hold">
                                  <p:stCondLst>
                                    <p:cond delay="0"/>
                                  </p:stCondLst>
                                  <p:iterate type="el" backwards="0">
                                    <p:tmAbs val="0"/>
                                  </p:iterate>
                                  <p:childTnLst>
                                    <p:set>
                                      <p:cBhvr>
                                        <p:cTn id="54" fill="hold"/>
                                        <p:tgtEl>
                                          <p:spTgt spid="529">
                                            <p:txEl>
                                              <p:pRg st="8" end="8"/>
                                            </p:txEl>
                                          </p:spTgt>
                                        </p:tgtEl>
                                        <p:attrNameLst>
                                          <p:attrName>style.visibility</p:attrName>
                                        </p:attrNameLst>
                                      </p:cBhvr>
                                      <p:to>
                                        <p:strVal val="visible"/>
                                      </p:to>
                                    </p:set>
                                    <p:anim calcmode="lin" valueType="num">
                                      <p:cBhvr>
                                        <p:cTn id="55" dur="1000" fill="hold"/>
                                        <p:tgtEl>
                                          <p:spTgt spid="529">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52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9"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2DCDB"/>
        </a:solidFill>
      </p:bgPr>
    </p:bg>
    <p:spTree>
      <p:nvGrpSpPr>
        <p:cNvPr id="1" name=""/>
        <p:cNvGrpSpPr/>
        <p:nvPr/>
      </p:nvGrpSpPr>
      <p:grpSpPr>
        <a:xfrm>
          <a:off x="0" y="0"/>
          <a:ext cx="0" cy="0"/>
          <a:chOff x="0" y="0"/>
          <a:chExt cx="0" cy="0"/>
        </a:xfrm>
      </p:grpSpPr>
      <p:sp>
        <p:nvSpPr>
          <p:cNvPr id="531" name="Title 1"/>
          <p:cNvSpPr txBox="1"/>
          <p:nvPr>
            <p:ph type="title"/>
          </p:nvPr>
        </p:nvSpPr>
        <p:spPr>
          <a:xfrm>
            <a:off x="0" y="2"/>
            <a:ext cx="24384000" cy="2438401"/>
          </a:xfrm>
          <a:prstGeom prst="rect">
            <a:avLst/>
          </a:prstGeom>
          <a:solidFill>
            <a:schemeClr val="accent6">
              <a:hueOff val="35642"/>
              <a:lumOff val="8029"/>
            </a:schemeClr>
          </a:solidFill>
        </p:spPr>
        <p:txBody>
          <a:bodyPr/>
          <a:lstStyle>
            <a:lvl1pPr defTabSz="584200">
              <a:defRPr b="1" cap="all" spc="486" sz="8100">
                <a:latin typeface="Founders Grotesk Condensed"/>
                <a:ea typeface="Founders Grotesk Condensed"/>
                <a:cs typeface="Founders Grotesk Condensed"/>
                <a:sym typeface="Founders Grotesk Condensed"/>
              </a:defRPr>
            </a:lvl1pPr>
          </a:lstStyle>
          <a:p>
            <a:pPr/>
            <a:r>
              <a:t>El Nuevo Pacto</a:t>
            </a:r>
          </a:p>
        </p:txBody>
      </p:sp>
      <p:sp>
        <p:nvSpPr>
          <p:cNvPr id="532" name="Rectangle 3"/>
          <p:cNvSpPr txBox="1"/>
          <p:nvPr/>
        </p:nvSpPr>
        <p:spPr>
          <a:xfrm>
            <a:off x="687788" y="2438400"/>
            <a:ext cx="22856024" cy="77965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685800" indent="-685800" defTabSz="1828800">
              <a:lnSpc>
                <a:spcPct val="115000"/>
              </a:lnSpc>
              <a:spcBef>
                <a:spcPts val="0"/>
              </a:spcBef>
              <a:buSzPct val="100000"/>
              <a:buChar char="▪"/>
              <a:defRPr spc="0" sz="4800">
                <a:latin typeface="Calibri"/>
                <a:ea typeface="Calibri"/>
                <a:cs typeface="Calibri"/>
                <a:sym typeface="Calibri"/>
              </a:defRPr>
            </a:pPr>
            <a:r>
              <a:t>Predice el </a:t>
            </a:r>
            <a:r>
              <a:rPr b="1" u="sng"/>
              <a:t>perdón</a:t>
            </a:r>
            <a:r>
              <a:t> de Israel. </a:t>
            </a:r>
            <a:r>
              <a:rPr i="1"/>
              <a:t>Jeremías 31:34.</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Garantiza la </a:t>
            </a:r>
            <a:r>
              <a:rPr b="1" u="sng"/>
              <a:t>regeneración</a:t>
            </a:r>
            <a:r>
              <a:t> de Israel, que es la base para el Reino Mesiánico. </a:t>
            </a:r>
            <a:r>
              <a:rPr i="1"/>
              <a:t>Jeremías 31: 31-34; Isaías 55:3; 59:21; 61: 8; Ezequiel 16:60-62; 36:24-28; 37:26-27.</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Promete que el </a:t>
            </a:r>
            <a:r>
              <a:rPr b="1" u="sng"/>
              <a:t>Espíritu</a:t>
            </a:r>
            <a:r>
              <a:t> </a:t>
            </a:r>
            <a:r>
              <a:rPr b="1" u="sng"/>
              <a:t>Santo</a:t>
            </a:r>
            <a:r>
              <a:t> morará en Israel durante el Reino Mesiánico. </a:t>
            </a:r>
            <a:r>
              <a:rPr i="1"/>
              <a:t>Ezequiel 36:26-27.</a:t>
            </a:r>
            <a:endParaRPr i="1"/>
          </a:p>
          <a:p>
            <a:pPr marL="685800" indent="-685800" defTabSz="1828800">
              <a:lnSpc>
                <a:spcPct val="115000"/>
              </a:lnSpc>
              <a:spcBef>
                <a:spcPts val="0"/>
              </a:spcBef>
              <a:buSzPct val="100000"/>
              <a:buChar char="▪"/>
              <a:defRPr i="1" spc="0" sz="1600">
                <a:latin typeface="Calibri"/>
                <a:ea typeface="Calibri"/>
                <a:cs typeface="Calibri"/>
                <a:sym typeface="Calibri"/>
              </a:defRPr>
            </a:pPr>
          </a:p>
          <a:p>
            <a:pPr marL="685800" indent="-685800" defTabSz="1828800">
              <a:lnSpc>
                <a:spcPct val="115000"/>
              </a:lnSpc>
              <a:spcBef>
                <a:spcPts val="0"/>
              </a:spcBef>
              <a:buSzPct val="100000"/>
              <a:buChar char="▪"/>
              <a:defRPr spc="0" sz="4800">
                <a:latin typeface="Calibri"/>
                <a:ea typeface="Calibri"/>
                <a:cs typeface="Calibri"/>
                <a:sym typeface="Calibri"/>
              </a:defRPr>
            </a:pPr>
            <a:r>
              <a:t>Se cumplirá literalmente a </a:t>
            </a:r>
            <a:r>
              <a:rPr b="1" u="sng"/>
              <a:t>Israel</a:t>
            </a:r>
            <a:r>
              <a:t> en el Reino Mesiánico; los gentiles en la Era de la Iglesia pueden experimentar la regeneración por la fe en el Mesías. </a:t>
            </a:r>
            <a:r>
              <a:rPr i="1"/>
              <a:t>Lucas 22:20; 1 Corintios 11:25.</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32">
                                            <p:bg/>
                                          </p:spTgt>
                                        </p:tgtEl>
                                        <p:attrNameLst>
                                          <p:attrName>style.visibility</p:attrName>
                                        </p:attrNameLst>
                                      </p:cBhvr>
                                      <p:to>
                                        <p:strVal val="visible"/>
                                      </p:to>
                                    </p:set>
                                    <p:anim calcmode="lin" valueType="num">
                                      <p:cBhvr>
                                        <p:cTn id="7" dur="1000" fill="hold"/>
                                        <p:tgtEl>
                                          <p:spTgt spid="532">
                                            <p:bg/>
                                          </p:spTgt>
                                        </p:tgtEl>
                                        <p:attrNameLst>
                                          <p:attrName>ppt_x</p:attrName>
                                        </p:attrNameLst>
                                      </p:cBhvr>
                                      <p:tavLst>
                                        <p:tav tm="0">
                                          <p:val>
                                            <p:strVal val="#ppt_x"/>
                                          </p:val>
                                        </p:tav>
                                        <p:tav tm="100000">
                                          <p:val>
                                            <p:strVal val="#ppt_x"/>
                                          </p:val>
                                        </p:tav>
                                      </p:tavLst>
                                    </p:anim>
                                    <p:anim calcmode="lin" valueType="num">
                                      <p:cBhvr>
                                        <p:cTn id="8" dur="1000" fill="hold"/>
                                        <p:tgtEl>
                                          <p:spTgt spid="532">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532">
                                            <p:txEl>
                                              <p:pRg st="0" end="0"/>
                                            </p:txEl>
                                          </p:spTgt>
                                        </p:tgtEl>
                                        <p:attrNameLst>
                                          <p:attrName>style.visibility</p:attrName>
                                        </p:attrNameLst>
                                      </p:cBhvr>
                                      <p:to>
                                        <p:strVal val="visible"/>
                                      </p:to>
                                    </p:set>
                                    <p:anim calcmode="lin" valueType="num">
                                      <p:cBhvr>
                                        <p:cTn id="11" dur="1000" fill="hold"/>
                                        <p:tgtEl>
                                          <p:spTgt spid="532">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32">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1" fill="hold">
                                  <p:stCondLst>
                                    <p:cond delay="0"/>
                                  </p:stCondLst>
                                  <p:iterate type="el" backwards="0">
                                    <p:tmAbs val="0"/>
                                  </p:iterate>
                                  <p:childTnLst>
                                    <p:set>
                                      <p:cBhvr>
                                        <p:cTn id="15" fill="hold"/>
                                        <p:tgtEl>
                                          <p:spTgt spid="532">
                                            <p:txEl>
                                              <p:pRg st="1" end="1"/>
                                            </p:txEl>
                                          </p:spTgt>
                                        </p:tgtEl>
                                        <p:attrNameLst>
                                          <p:attrName>style.visibility</p:attrName>
                                        </p:attrNameLst>
                                      </p:cBhvr>
                                      <p:to>
                                        <p:strVal val="visible"/>
                                      </p:to>
                                    </p:set>
                                    <p:anim calcmode="lin" valueType="num">
                                      <p:cBhvr>
                                        <p:cTn id="16" dur="1000" fill="hold"/>
                                        <p:tgtEl>
                                          <p:spTgt spid="532">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5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1" fill="hold">
                                  <p:stCondLst>
                                    <p:cond delay="0"/>
                                  </p:stCondLst>
                                  <p:iterate type="el" backwards="0">
                                    <p:tmAbs val="0"/>
                                  </p:iterate>
                                  <p:childTnLst>
                                    <p:set>
                                      <p:cBhvr>
                                        <p:cTn id="21" fill="hold"/>
                                        <p:tgtEl>
                                          <p:spTgt spid="532">
                                            <p:txEl>
                                              <p:pRg st="2" end="2"/>
                                            </p:txEl>
                                          </p:spTgt>
                                        </p:tgtEl>
                                        <p:attrNameLst>
                                          <p:attrName>style.visibility</p:attrName>
                                        </p:attrNameLst>
                                      </p:cBhvr>
                                      <p:to>
                                        <p:strVal val="visible"/>
                                      </p:to>
                                    </p:set>
                                    <p:anim calcmode="lin" valueType="num">
                                      <p:cBhvr>
                                        <p:cTn id="22" dur="1000" fill="hold"/>
                                        <p:tgtEl>
                                          <p:spTgt spid="53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3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Class="entr" nodeType="afterEffect" presetSubtype="4" presetID="2" grpId="1" fill="hold">
                                  <p:stCondLst>
                                    <p:cond delay="0"/>
                                  </p:stCondLst>
                                  <p:iterate type="el" backwards="0">
                                    <p:tmAbs val="0"/>
                                  </p:iterate>
                                  <p:childTnLst>
                                    <p:set>
                                      <p:cBhvr>
                                        <p:cTn id="26" fill="hold"/>
                                        <p:tgtEl>
                                          <p:spTgt spid="532">
                                            <p:txEl>
                                              <p:pRg st="3" end="3"/>
                                            </p:txEl>
                                          </p:spTgt>
                                        </p:tgtEl>
                                        <p:attrNameLst>
                                          <p:attrName>style.visibility</p:attrName>
                                        </p:attrNameLst>
                                      </p:cBhvr>
                                      <p:to>
                                        <p:strVal val="visible"/>
                                      </p:to>
                                    </p:set>
                                    <p:anim calcmode="lin" valueType="num">
                                      <p:cBhvr>
                                        <p:cTn id="27" dur="1000" fill="hold"/>
                                        <p:tgtEl>
                                          <p:spTgt spid="53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 grpId="1" fill="hold">
                                  <p:stCondLst>
                                    <p:cond delay="0"/>
                                  </p:stCondLst>
                                  <p:iterate type="el" backwards="0">
                                    <p:tmAbs val="0"/>
                                  </p:iterate>
                                  <p:childTnLst>
                                    <p:set>
                                      <p:cBhvr>
                                        <p:cTn id="32" fill="hold"/>
                                        <p:tgtEl>
                                          <p:spTgt spid="532">
                                            <p:txEl>
                                              <p:pRg st="4" end="4"/>
                                            </p:txEl>
                                          </p:spTgt>
                                        </p:tgtEl>
                                        <p:attrNameLst>
                                          <p:attrName>style.visibility</p:attrName>
                                        </p:attrNameLst>
                                      </p:cBhvr>
                                      <p:to>
                                        <p:strVal val="visible"/>
                                      </p:to>
                                    </p:set>
                                    <p:anim calcmode="lin" valueType="num">
                                      <p:cBhvr>
                                        <p:cTn id="33" dur="1000" fill="hold"/>
                                        <p:tgtEl>
                                          <p:spTgt spid="532">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532">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Class="entr" nodeType="afterEffect" presetSubtype="4" presetID="2" grpId="1" fill="hold">
                                  <p:stCondLst>
                                    <p:cond delay="0"/>
                                  </p:stCondLst>
                                  <p:iterate type="el" backwards="0">
                                    <p:tmAbs val="0"/>
                                  </p:iterate>
                                  <p:childTnLst>
                                    <p:set>
                                      <p:cBhvr>
                                        <p:cTn id="37" fill="hold"/>
                                        <p:tgtEl>
                                          <p:spTgt spid="532">
                                            <p:txEl>
                                              <p:pRg st="5" end="5"/>
                                            </p:txEl>
                                          </p:spTgt>
                                        </p:tgtEl>
                                        <p:attrNameLst>
                                          <p:attrName>style.visibility</p:attrName>
                                        </p:attrNameLst>
                                      </p:cBhvr>
                                      <p:to>
                                        <p:strVal val="visible"/>
                                      </p:to>
                                    </p:set>
                                    <p:anim calcmode="lin" valueType="num">
                                      <p:cBhvr>
                                        <p:cTn id="38" dur="1000" fill="hold"/>
                                        <p:tgtEl>
                                          <p:spTgt spid="532">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53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4" presetID="2" grpId="1" fill="hold">
                                  <p:stCondLst>
                                    <p:cond delay="0"/>
                                  </p:stCondLst>
                                  <p:iterate type="el" backwards="0">
                                    <p:tmAbs val="0"/>
                                  </p:iterate>
                                  <p:childTnLst>
                                    <p:set>
                                      <p:cBhvr>
                                        <p:cTn id="43" fill="hold"/>
                                        <p:tgtEl>
                                          <p:spTgt spid="532">
                                            <p:txEl>
                                              <p:pRg st="6" end="6"/>
                                            </p:txEl>
                                          </p:spTgt>
                                        </p:tgtEl>
                                        <p:attrNameLst>
                                          <p:attrName>style.visibility</p:attrName>
                                        </p:attrNameLst>
                                      </p:cBhvr>
                                      <p:to>
                                        <p:strVal val="visible"/>
                                      </p:to>
                                    </p:set>
                                    <p:anim calcmode="lin" valueType="num">
                                      <p:cBhvr>
                                        <p:cTn id="44" dur="1000" fill="hold"/>
                                        <p:tgtEl>
                                          <p:spTgt spid="532">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53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32"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Rectangle"/>
          <p:cNvSpPr/>
          <p:nvPr/>
        </p:nvSpPr>
        <p:spPr>
          <a:xfrm>
            <a:off x="-25799" y="20132"/>
            <a:ext cx="24435598" cy="13675736"/>
          </a:xfrm>
          <a:prstGeom prst="rect">
            <a:avLst/>
          </a:prstGeom>
          <a:solidFill>
            <a:srgbClr val="FFFFFF"/>
          </a:solidFill>
          <a:ln w="38100">
            <a:solidFill>
              <a:srgbClr val="969913"/>
            </a:solidFill>
          </a:ln>
        </p:spPr>
        <p:txBody>
          <a:bodyPr lIns="0" tIns="0" rIns="0" bIns="0"/>
          <a:lstStyle/>
          <a:p>
            <a:pPr defTabSz="1828800">
              <a:lnSpc>
                <a:spcPct val="100000"/>
              </a:lnSpc>
              <a:spcBef>
                <a:spcPts val="0"/>
              </a:spcBef>
              <a:defRPr spc="0" sz="3600">
                <a:solidFill>
                  <a:srgbClr val="001B52"/>
                </a:solidFill>
                <a:latin typeface="Franklin Gothic Medium"/>
                <a:ea typeface="Franklin Gothic Medium"/>
                <a:cs typeface="Franklin Gothic Medium"/>
                <a:sym typeface="Franklin Gothic Medium"/>
              </a:defRPr>
            </a:pPr>
          </a:p>
        </p:txBody>
      </p:sp>
      <p:sp>
        <p:nvSpPr>
          <p:cNvPr id="535" name="Rectangle 30"/>
          <p:cNvSpPr/>
          <p:nvPr/>
        </p:nvSpPr>
        <p:spPr>
          <a:xfrm>
            <a:off x="4704522" y="2937563"/>
            <a:ext cx="817219" cy="3314392"/>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36" name="Rectangle 29"/>
          <p:cNvSpPr/>
          <p:nvPr/>
        </p:nvSpPr>
        <p:spPr>
          <a:xfrm>
            <a:off x="11741810" y="2988838"/>
            <a:ext cx="2403644" cy="806749"/>
          </a:xfrm>
          <a:prstGeom prst="rect">
            <a:avLst/>
          </a:prstGeom>
          <a:solidFill>
            <a:srgbClr val="DDDDDD"/>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37" name="Rectangle 31"/>
          <p:cNvSpPr/>
          <p:nvPr/>
        </p:nvSpPr>
        <p:spPr>
          <a:xfrm>
            <a:off x="4704522" y="7462487"/>
            <a:ext cx="817219" cy="298281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38" name="Rectangle 32"/>
          <p:cNvSpPr/>
          <p:nvPr/>
        </p:nvSpPr>
        <p:spPr>
          <a:xfrm>
            <a:off x="11697175" y="9610066"/>
            <a:ext cx="2152594" cy="836931"/>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39" name="Rectangle 32"/>
          <p:cNvSpPr/>
          <p:nvPr/>
        </p:nvSpPr>
        <p:spPr>
          <a:xfrm>
            <a:off x="4704522" y="9607828"/>
            <a:ext cx="3953567" cy="837481"/>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40" name="Rectangle 36"/>
          <p:cNvSpPr/>
          <p:nvPr/>
        </p:nvSpPr>
        <p:spPr>
          <a:xfrm>
            <a:off x="11639846" y="6522748"/>
            <a:ext cx="2267253"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nvGrpSpPr>
          <p:cNvPr id="543" name="Group"/>
          <p:cNvGrpSpPr/>
          <p:nvPr/>
        </p:nvGrpSpPr>
        <p:grpSpPr>
          <a:xfrm>
            <a:off x="15191429" y="5969620"/>
            <a:ext cx="4207201" cy="6450206"/>
            <a:chOff x="0" y="0"/>
            <a:chExt cx="4207200" cy="6450204"/>
          </a:xfrm>
        </p:grpSpPr>
        <p:sp>
          <p:nvSpPr>
            <p:cNvPr id="541" name="Rectangle 32"/>
            <p:cNvSpPr/>
            <p:nvPr/>
          </p:nvSpPr>
          <p:spPr>
            <a:xfrm>
              <a:off x="0" y="0"/>
              <a:ext cx="3568981" cy="831890"/>
            </a:xfrm>
            <a:prstGeom prst="rect">
              <a:avLst/>
            </a:prstGeom>
            <a:solidFill>
              <a:srgbClr val="DDDDDD"/>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42" name="Down Arrow 33"/>
            <p:cNvSpPr/>
            <p:nvPr/>
          </p:nvSpPr>
          <p:spPr>
            <a:xfrm>
              <a:off x="2239770" y="0"/>
              <a:ext cx="1967431" cy="64502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sp>
        <p:nvSpPr>
          <p:cNvPr id="544" name="Rectangle 29"/>
          <p:cNvSpPr/>
          <p:nvPr/>
        </p:nvSpPr>
        <p:spPr>
          <a:xfrm>
            <a:off x="5520471" y="2937563"/>
            <a:ext cx="4682433"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45" name="Rectangle 28"/>
          <p:cNvSpPr/>
          <p:nvPr/>
        </p:nvSpPr>
        <p:spPr>
          <a:xfrm>
            <a:off x="6935303" y="6471477"/>
            <a:ext cx="1634441"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46" name="Rectangle 9"/>
          <p:cNvSpPr/>
          <p:nvPr/>
        </p:nvSpPr>
        <p:spPr>
          <a:xfrm>
            <a:off x="7668938" y="2286149"/>
            <a:ext cx="4064009" cy="1971677"/>
          </a:xfrm>
          <a:prstGeom prst="rect">
            <a:avLst/>
          </a:prstGeom>
          <a:solidFill>
            <a:srgbClr val="A1A99E"/>
          </a:solidFill>
          <a:ln w="12700">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47" name="Rectangle 10"/>
          <p:cNvSpPr/>
          <p:nvPr/>
        </p:nvSpPr>
        <p:spPr>
          <a:xfrm>
            <a:off x="7668938" y="6019745"/>
            <a:ext cx="4064009" cy="1833217"/>
          </a:xfrm>
          <a:prstGeom prst="rect">
            <a:avLst/>
          </a:prstGeom>
          <a:solidFill>
            <a:schemeClr val="accent3"/>
          </a:solidFill>
          <a:ln w="12700">
            <a:miter lim="400000"/>
          </a:ln>
        </p:spPr>
        <p:txBody>
          <a:bodyPr lIns="0" tIns="0" rIns="0" bIns="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548" name="Rectangle 11"/>
          <p:cNvSpPr/>
          <p:nvPr/>
        </p:nvSpPr>
        <p:spPr>
          <a:xfrm>
            <a:off x="7668938" y="9023575"/>
            <a:ext cx="4064009" cy="2009913"/>
          </a:xfrm>
          <a:prstGeom prst="rect">
            <a:avLst/>
          </a:prstGeom>
          <a:solidFill>
            <a:schemeClr val="accent6">
              <a:hueOff val="35642"/>
              <a:lumOff val="8029"/>
            </a:schemeClr>
          </a:solidFill>
          <a:ln w="12700">
            <a:solidFill>
              <a:srgbClr val="D99694"/>
            </a:solidFill>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49" name="TextBox 15"/>
          <p:cNvSpPr txBox="1"/>
          <p:nvPr/>
        </p:nvSpPr>
        <p:spPr>
          <a:xfrm>
            <a:off x="3155688" y="6201409"/>
            <a:ext cx="3759130" cy="1313181"/>
          </a:xfrm>
          <a:prstGeom prst="rect">
            <a:avLst/>
          </a:prstGeom>
          <a:solidFill>
            <a:srgbClr val="FFFB00"/>
          </a:solidFill>
          <a:ln w="12700">
            <a:solidFill>
              <a:srgbClr val="77933C"/>
            </a:solidFill>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Pacto Abrahámico</a:t>
            </a:r>
          </a:p>
          <a:p>
            <a:pPr algn="ctr" defTabSz="914400">
              <a:lnSpc>
                <a:spcPct val="100000"/>
              </a:lnSpc>
              <a:spcBef>
                <a:spcPts val="0"/>
              </a:spcBef>
              <a:defRPr spc="0" sz="3600">
                <a:latin typeface="Calibri"/>
                <a:ea typeface="Calibri"/>
                <a:cs typeface="Calibri"/>
                <a:sym typeface="Calibri"/>
              </a:defRPr>
            </a:pPr>
            <a:r>
              <a:t>Gen 12:1-3</a:t>
            </a:r>
          </a:p>
        </p:txBody>
      </p:sp>
      <p:sp>
        <p:nvSpPr>
          <p:cNvPr id="550" name="TextBox 16"/>
          <p:cNvSpPr txBox="1"/>
          <p:nvPr/>
        </p:nvSpPr>
        <p:spPr>
          <a:xfrm>
            <a:off x="7991789" y="2342347"/>
            <a:ext cx="3418306" cy="1859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914400">
              <a:lnSpc>
                <a:spcPct val="100000"/>
              </a:lnSpc>
              <a:spcBef>
                <a:spcPts val="0"/>
              </a:spcBef>
              <a:defRPr b="1" spc="0" sz="3600">
                <a:latin typeface="Calibri"/>
                <a:ea typeface="Calibri"/>
                <a:cs typeface="Calibri"/>
                <a:sym typeface="Calibri"/>
              </a:defRPr>
            </a:pPr>
            <a:r>
              <a:t>Pacto Imobiliario</a:t>
            </a:r>
          </a:p>
          <a:p>
            <a:pPr algn="ctr" defTabSz="914400">
              <a:lnSpc>
                <a:spcPct val="100000"/>
              </a:lnSpc>
              <a:spcBef>
                <a:spcPts val="0"/>
              </a:spcBef>
              <a:defRPr spc="0" sz="3600">
                <a:latin typeface="Calibri"/>
                <a:ea typeface="Calibri"/>
                <a:cs typeface="Calibri"/>
                <a:sym typeface="Calibri"/>
              </a:defRPr>
            </a:pPr>
            <a:r>
              <a:t>“</a:t>
            </a:r>
            <a:r>
              <a:rPr i="1"/>
              <a:t>Tierra</a:t>
            </a:r>
            <a:r>
              <a:t>” </a:t>
            </a:r>
            <a:br/>
            <a:r>
              <a:t>Dt .29-30</a:t>
            </a:r>
          </a:p>
        </p:txBody>
      </p:sp>
      <p:sp>
        <p:nvSpPr>
          <p:cNvPr id="551" name="TextBox 17"/>
          <p:cNvSpPr txBox="1"/>
          <p:nvPr/>
        </p:nvSpPr>
        <p:spPr>
          <a:xfrm>
            <a:off x="7740012" y="5962543"/>
            <a:ext cx="3921861" cy="1859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Pacto Davídico</a:t>
            </a:r>
          </a:p>
          <a:p>
            <a:pPr algn="ctr" defTabSz="914400">
              <a:lnSpc>
                <a:spcPct val="100000"/>
              </a:lnSpc>
              <a:spcBef>
                <a:spcPts val="0"/>
              </a:spcBef>
              <a:defRPr spc="0" sz="3600">
                <a:latin typeface="Calibri"/>
                <a:ea typeface="Calibri"/>
                <a:cs typeface="Calibri"/>
                <a:sym typeface="Calibri"/>
              </a:defRPr>
            </a:pPr>
            <a:r>
              <a:t>“</a:t>
            </a:r>
            <a:r>
              <a:rPr i="1"/>
              <a:t>Simiente</a:t>
            </a:r>
            <a:r>
              <a:t>” </a:t>
            </a:r>
            <a:br/>
            <a:r>
              <a:t>2 Sam 7:11-17</a:t>
            </a:r>
          </a:p>
        </p:txBody>
      </p:sp>
      <p:sp>
        <p:nvSpPr>
          <p:cNvPr id="552" name="TextBox 18"/>
          <p:cNvSpPr txBox="1"/>
          <p:nvPr/>
        </p:nvSpPr>
        <p:spPr>
          <a:xfrm>
            <a:off x="8047513" y="9098891"/>
            <a:ext cx="3306859" cy="1859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Nuevo Pacto</a:t>
            </a:r>
          </a:p>
          <a:p>
            <a:pPr algn="ctr" defTabSz="914400">
              <a:lnSpc>
                <a:spcPct val="100000"/>
              </a:lnSpc>
              <a:spcBef>
                <a:spcPts val="0"/>
              </a:spcBef>
              <a:defRPr spc="0" sz="3600">
                <a:latin typeface="Calibri"/>
                <a:ea typeface="Calibri"/>
                <a:cs typeface="Calibri"/>
                <a:sym typeface="Calibri"/>
              </a:defRPr>
            </a:pPr>
            <a:r>
              <a:t>“</a:t>
            </a:r>
            <a:r>
              <a:rPr i="1"/>
              <a:t>Bendici</a:t>
            </a:r>
            <a:r>
              <a:rPr i="1"/>
              <a:t>ó</a:t>
            </a:r>
            <a:r>
              <a:rPr i="1"/>
              <a:t>n</a:t>
            </a:r>
            <a:r>
              <a:t>” </a:t>
            </a:r>
          </a:p>
          <a:p>
            <a:pPr algn="ctr" defTabSz="914400">
              <a:lnSpc>
                <a:spcPct val="100000"/>
              </a:lnSpc>
              <a:spcBef>
                <a:spcPts val="0"/>
              </a:spcBef>
              <a:defRPr spc="0" sz="3600">
                <a:latin typeface="Calibri"/>
                <a:ea typeface="Calibri"/>
                <a:cs typeface="Calibri"/>
                <a:sym typeface="Calibri"/>
              </a:defRPr>
            </a:pPr>
            <a:r>
              <a:t>Jer. 31/Eze. 36</a:t>
            </a:r>
          </a:p>
        </p:txBody>
      </p:sp>
      <p:grpSp>
        <p:nvGrpSpPr>
          <p:cNvPr id="555" name="Group"/>
          <p:cNvGrpSpPr/>
          <p:nvPr/>
        </p:nvGrpSpPr>
        <p:grpSpPr>
          <a:xfrm>
            <a:off x="18425233" y="12457044"/>
            <a:ext cx="3449065" cy="1258957"/>
            <a:chOff x="0" y="0"/>
            <a:chExt cx="3449063" cy="1258956"/>
          </a:xfrm>
        </p:grpSpPr>
        <p:sp>
          <p:nvSpPr>
            <p:cNvPr id="553" name="Rectangle 7"/>
            <p:cNvSpPr/>
            <p:nvPr/>
          </p:nvSpPr>
          <p:spPr>
            <a:xfrm>
              <a:off x="0" y="0"/>
              <a:ext cx="3449064" cy="1258957"/>
            </a:xfrm>
            <a:prstGeom prst="rect">
              <a:avLst/>
            </a:prstGeom>
            <a:solidFill>
              <a:srgbClr val="FFBD16"/>
            </a:solidFill>
            <a:ln w="12700" cap="flat">
              <a:noFill/>
              <a:miter lim="400000"/>
            </a:ln>
            <a:effectLst/>
          </p:spPr>
          <p:txBody>
            <a:bodyPr wrap="square" lIns="0" tIns="0" rIns="0" bIns="0" numCol="1" anchor="ctr">
              <a:noAutofit/>
            </a:bodyPr>
            <a:lstStyle/>
            <a:p>
              <a:pPr algn="ctr" defTabSz="1130300">
                <a:lnSpc>
                  <a:spcPct val="100000"/>
                </a:lnSpc>
                <a:spcBef>
                  <a:spcPts val="0"/>
                </a:spcBef>
                <a:defRPr spc="0" sz="3200">
                  <a:solidFill>
                    <a:srgbClr val="FFFFFF"/>
                  </a:solidFill>
                  <a:latin typeface="Graphik"/>
                  <a:ea typeface="Graphik"/>
                  <a:cs typeface="Graphik"/>
                  <a:sym typeface="Graphik"/>
                </a:defRPr>
              </a:pPr>
            </a:p>
          </p:txBody>
        </p:sp>
        <p:sp>
          <p:nvSpPr>
            <p:cNvPr id="554" name="TextBox 19"/>
            <p:cNvSpPr txBox="1"/>
            <p:nvPr/>
          </p:nvSpPr>
          <p:spPr>
            <a:xfrm>
              <a:off x="89010" y="258637"/>
              <a:ext cx="3271042"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914400">
                <a:lnSpc>
                  <a:spcPct val="100000"/>
                </a:lnSpc>
                <a:spcBef>
                  <a:spcPts val="0"/>
                </a:spcBef>
                <a:defRPr b="1" spc="0" sz="3600">
                  <a:solidFill>
                    <a:srgbClr val="FFFFFF"/>
                  </a:solidFill>
                  <a:effectLst>
                    <a:outerShdw sx="100000" sy="100000" kx="0" ky="0" algn="b" rotWithShape="0" blurRad="38100" dist="38100" dir="2700000">
                      <a:srgbClr val="000000">
                        <a:alpha val="43137"/>
                      </a:srgbClr>
                    </a:outerShdw>
                  </a:effectLst>
                  <a:latin typeface="Calibri"/>
                  <a:ea typeface="Calibri"/>
                  <a:cs typeface="Calibri"/>
                  <a:sym typeface="Calibri"/>
                </a:defRPr>
              </a:lvl1pPr>
            </a:lstStyle>
            <a:p>
              <a:pPr/>
              <a:r>
                <a:t>Reino Milenial</a:t>
              </a:r>
            </a:p>
          </p:txBody>
        </p:sp>
      </p:grpSp>
      <p:grpSp>
        <p:nvGrpSpPr>
          <p:cNvPr id="558" name="Group"/>
          <p:cNvGrpSpPr/>
          <p:nvPr/>
        </p:nvGrpSpPr>
        <p:grpSpPr>
          <a:xfrm>
            <a:off x="15260643" y="12469744"/>
            <a:ext cx="2471262" cy="1258957"/>
            <a:chOff x="0" y="0"/>
            <a:chExt cx="2471260" cy="1258956"/>
          </a:xfrm>
        </p:grpSpPr>
        <p:sp>
          <p:nvSpPr>
            <p:cNvPr id="556" name="Rectangle 6"/>
            <p:cNvSpPr/>
            <p:nvPr/>
          </p:nvSpPr>
          <p:spPr>
            <a:xfrm>
              <a:off x="0" y="0"/>
              <a:ext cx="2471261" cy="1258957"/>
            </a:xfrm>
            <a:prstGeom prst="rect">
              <a:avLst/>
            </a:prstGeom>
            <a:noFill/>
            <a:ln w="12700" cap="flat">
              <a:solidFill>
                <a:srgbClr val="000000"/>
              </a:solidFill>
              <a:custDash>
                <a:ds d="200000" sp="200000"/>
              </a:custDash>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57" name="TextBox 20"/>
            <p:cNvSpPr txBox="1"/>
            <p:nvPr/>
          </p:nvSpPr>
          <p:spPr>
            <a:xfrm>
              <a:off x="9872" y="296737"/>
              <a:ext cx="2451240" cy="665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1828800">
                <a:lnSpc>
                  <a:spcPct val="100000"/>
                </a:lnSpc>
                <a:spcBef>
                  <a:spcPts val="1300"/>
                </a:spcBef>
                <a:defRPr spc="0" sz="3200">
                  <a:solidFill>
                    <a:srgbClr val="535353"/>
                  </a:solidFill>
                  <a:latin typeface="Calibri"/>
                  <a:ea typeface="Calibri"/>
                  <a:cs typeface="Calibri"/>
                  <a:sym typeface="Calibri"/>
                </a:defRPr>
              </a:lvl1pPr>
            </a:lstStyle>
            <a:p>
              <a:pPr/>
              <a:r>
                <a:t>La Iglesia</a:t>
              </a:r>
            </a:p>
          </p:txBody>
        </p:sp>
      </p:grpSp>
      <p:grpSp>
        <p:nvGrpSpPr>
          <p:cNvPr id="561" name="Group"/>
          <p:cNvGrpSpPr/>
          <p:nvPr/>
        </p:nvGrpSpPr>
        <p:grpSpPr>
          <a:xfrm>
            <a:off x="6935303" y="12457044"/>
            <a:ext cx="8253362" cy="1258957"/>
            <a:chOff x="0" y="0"/>
            <a:chExt cx="8253360" cy="1258956"/>
          </a:xfrm>
        </p:grpSpPr>
        <p:sp>
          <p:nvSpPr>
            <p:cNvPr id="559" name="Rectangle 4"/>
            <p:cNvSpPr/>
            <p:nvPr/>
          </p:nvSpPr>
          <p:spPr>
            <a:xfrm>
              <a:off x="0" y="0"/>
              <a:ext cx="8253361" cy="1258957"/>
            </a:xfrm>
            <a:prstGeom prst="rect">
              <a:avLst/>
            </a:prstGeom>
            <a:solidFill>
              <a:srgbClr val="929292"/>
            </a:solidFill>
            <a:ln w="12700" cap="flat">
              <a:noFill/>
              <a:miter lim="400000"/>
            </a:ln>
            <a:effectLst/>
          </p:spPr>
          <p:txBody>
            <a:bodyPr wrap="square" lIns="0" tIns="0" rIns="0" bIns="0" numCol="1" anchor="ctr">
              <a:noAutofit/>
            </a:bodyPr>
            <a:lstStyle/>
            <a:p>
              <a:pPr algn="ctr" defTabSz="1130300">
                <a:lnSpc>
                  <a:spcPct val="100000"/>
                </a:lnSpc>
                <a:spcBef>
                  <a:spcPts val="0"/>
                </a:spcBef>
                <a:defRPr spc="0" sz="3200">
                  <a:solidFill>
                    <a:srgbClr val="FFFFFF"/>
                  </a:solidFill>
                  <a:latin typeface="Graphik"/>
                  <a:ea typeface="Graphik"/>
                  <a:cs typeface="Graphik"/>
                  <a:sym typeface="Graphik"/>
                </a:defRPr>
              </a:pPr>
            </a:p>
          </p:txBody>
        </p:sp>
        <p:sp>
          <p:nvSpPr>
            <p:cNvPr id="560" name="TextBox 21"/>
            <p:cNvSpPr txBox="1"/>
            <p:nvPr/>
          </p:nvSpPr>
          <p:spPr>
            <a:xfrm>
              <a:off x="2039360" y="196441"/>
              <a:ext cx="4174640"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914400">
                <a:lnSpc>
                  <a:spcPct val="100000"/>
                </a:lnSpc>
                <a:spcBef>
                  <a:spcPts val="0"/>
                </a:spcBef>
                <a:defRPr b="1" spc="0" sz="3600">
                  <a:solidFill>
                    <a:srgbClr val="FFFFFF"/>
                  </a:solidFill>
                  <a:effectLst>
                    <a:outerShdw sx="100000" sy="100000" kx="0" ky="0" algn="b" rotWithShape="0" blurRad="38100" dist="38100" dir="2700000">
                      <a:srgbClr val="000000">
                        <a:alpha val="43137"/>
                      </a:srgbClr>
                    </a:outerShdw>
                  </a:effectLst>
                  <a:latin typeface="Calibri"/>
                  <a:ea typeface="Calibri"/>
                  <a:cs typeface="Calibri"/>
                  <a:sym typeface="Calibri"/>
                </a:defRPr>
              </a:lvl1pPr>
            </a:lstStyle>
            <a:p>
              <a:pPr/>
              <a:r>
                <a:t>Israel y la Ley</a:t>
              </a:r>
            </a:p>
          </p:txBody>
        </p:sp>
      </p:grpSp>
      <p:grpSp>
        <p:nvGrpSpPr>
          <p:cNvPr id="564" name="Group"/>
          <p:cNvGrpSpPr/>
          <p:nvPr/>
        </p:nvGrpSpPr>
        <p:grpSpPr>
          <a:xfrm>
            <a:off x="3135202" y="12457044"/>
            <a:ext cx="3771831" cy="1258957"/>
            <a:chOff x="0" y="0"/>
            <a:chExt cx="3771829" cy="1258956"/>
          </a:xfrm>
        </p:grpSpPr>
        <p:sp>
          <p:nvSpPr>
            <p:cNvPr id="562" name="Rectangle 3"/>
            <p:cNvSpPr/>
            <p:nvPr/>
          </p:nvSpPr>
          <p:spPr>
            <a:xfrm>
              <a:off x="0" y="0"/>
              <a:ext cx="3771830" cy="1258957"/>
            </a:xfrm>
            <a:prstGeom prst="rect">
              <a:avLst/>
            </a:prstGeom>
            <a:solidFill>
              <a:srgbClr val="17375E"/>
            </a:solidFill>
            <a:ln w="12700" cap="flat">
              <a:solidFill>
                <a:srgbClr val="000000"/>
              </a:solidFill>
              <a:prstDash val="solid"/>
              <a:round/>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63" name="TextBox 22"/>
            <p:cNvSpPr txBox="1"/>
            <p:nvPr/>
          </p:nvSpPr>
          <p:spPr>
            <a:xfrm>
              <a:off x="98829" y="196441"/>
              <a:ext cx="3574167"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ctr" defTabSz="914400">
                <a:lnSpc>
                  <a:spcPct val="100000"/>
                </a:lnSpc>
                <a:spcBef>
                  <a:spcPts val="0"/>
                </a:spcBef>
                <a:defRPr b="1" spc="0" sz="3600">
                  <a:solidFill>
                    <a:srgbClr val="FFFFFF"/>
                  </a:solidFill>
                  <a:effectLst>
                    <a:outerShdw sx="100000" sy="100000" kx="0" ky="0" algn="b" rotWithShape="0" blurRad="38100" dist="38100" dir="2700000">
                      <a:srgbClr val="000000">
                        <a:alpha val="43137"/>
                      </a:srgbClr>
                    </a:outerShdw>
                  </a:effectLst>
                  <a:latin typeface="Calibri"/>
                  <a:ea typeface="Calibri"/>
                  <a:cs typeface="Calibri"/>
                  <a:sym typeface="Calibri"/>
                </a:defRPr>
              </a:lvl1pPr>
            </a:lstStyle>
            <a:p>
              <a:pPr/>
              <a:r>
                <a:t>Antes de la Ley</a:t>
              </a:r>
            </a:p>
          </p:txBody>
        </p:sp>
      </p:grpSp>
      <p:sp>
        <p:nvSpPr>
          <p:cNvPr id="565" name="Title 1"/>
          <p:cNvSpPr txBox="1"/>
          <p:nvPr/>
        </p:nvSpPr>
        <p:spPr>
          <a:xfrm>
            <a:off x="3139439" y="200018"/>
            <a:ext cx="18105121" cy="2108788"/>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algn="ctr" defTabSz="914400">
              <a:lnSpc>
                <a:spcPct val="100000"/>
              </a:lnSpc>
              <a:spcBef>
                <a:spcPts val="0"/>
              </a:spcBef>
              <a:defRPr b="1" spc="0" sz="6800">
                <a:latin typeface="Calibri"/>
                <a:ea typeface="Calibri"/>
                <a:cs typeface="Calibri"/>
                <a:sym typeface="Calibri"/>
              </a:defRPr>
            </a:lvl1pPr>
          </a:lstStyle>
          <a:p>
            <a:pPr/>
            <a:r>
              <a:t>LOS PACTOS Y SU CUMPLIMIENTO EN EL REINO</a:t>
            </a:r>
          </a:p>
        </p:txBody>
      </p:sp>
      <p:grpSp>
        <p:nvGrpSpPr>
          <p:cNvPr id="569" name="Group"/>
          <p:cNvGrpSpPr/>
          <p:nvPr/>
        </p:nvGrpSpPr>
        <p:grpSpPr>
          <a:xfrm>
            <a:off x="12482455" y="2651027"/>
            <a:ext cx="4016646" cy="9768799"/>
            <a:chOff x="0" y="0"/>
            <a:chExt cx="4016645" cy="9768798"/>
          </a:xfrm>
        </p:grpSpPr>
        <p:sp>
          <p:nvSpPr>
            <p:cNvPr id="566" name="Rectangle 12"/>
            <p:cNvSpPr/>
            <p:nvPr/>
          </p:nvSpPr>
          <p:spPr>
            <a:xfrm>
              <a:off x="1278206" y="0"/>
              <a:ext cx="1435653" cy="9768799"/>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67" name="Rectangle 13"/>
            <p:cNvSpPr/>
            <p:nvPr/>
          </p:nvSpPr>
          <p:spPr>
            <a:xfrm>
              <a:off x="2680389" y="1332614"/>
              <a:ext cx="1336257" cy="1292085"/>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68" name="Rectangle 14"/>
            <p:cNvSpPr/>
            <p:nvPr/>
          </p:nvSpPr>
          <p:spPr>
            <a:xfrm>
              <a:off x="0" y="1332614"/>
              <a:ext cx="1336257" cy="1292085"/>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sp>
        <p:nvSpPr>
          <p:cNvPr id="570" name="Ratificado"/>
          <p:cNvSpPr txBox="1"/>
          <p:nvPr/>
        </p:nvSpPr>
        <p:spPr>
          <a:xfrm>
            <a:off x="12739558" y="4185184"/>
            <a:ext cx="3502439" cy="819151"/>
          </a:xfrm>
          <a:prstGeom prst="rect">
            <a:avLst/>
          </a:prstGeom>
          <a:solidFill>
            <a:schemeClr val="accent6">
              <a:satOff val="-33399"/>
              <a:lumOff val="-9873"/>
            </a:schemeClr>
          </a:solidFill>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584200">
              <a:lnSpc>
                <a:spcPct val="100000"/>
              </a:lnSpc>
              <a:spcBef>
                <a:spcPts val="0"/>
              </a:spcBef>
              <a:defRPr b="1" cap="all" spc="300" sz="5000">
                <a:solidFill>
                  <a:srgbClr val="FFFFFF"/>
                </a:solidFill>
                <a:latin typeface="Founders Grotesk Condensed"/>
                <a:ea typeface="Founders Grotesk Condensed"/>
                <a:cs typeface="Founders Grotesk Condensed"/>
                <a:sym typeface="Founders Grotesk Condensed"/>
              </a:defRPr>
            </a:lvl1pPr>
          </a:lstStyle>
          <a:p>
            <a:pPr/>
            <a:r>
              <a:t>Ratificado</a:t>
            </a:r>
          </a:p>
        </p:txBody>
      </p:sp>
      <p:sp>
        <p:nvSpPr>
          <p:cNvPr id="571" name="Cumplimiento"/>
          <p:cNvSpPr txBox="1"/>
          <p:nvPr/>
        </p:nvSpPr>
        <p:spPr>
          <a:xfrm rot="5400000">
            <a:off x="16374140" y="8382309"/>
            <a:ext cx="4145103" cy="520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1828800">
              <a:lnSpc>
                <a:spcPct val="100000"/>
              </a:lnSpc>
              <a:spcBef>
                <a:spcPts val="0"/>
              </a:spcBef>
              <a:defRPr spc="0" sz="3600">
                <a:solidFill>
                  <a:srgbClr val="001B52"/>
                </a:solidFill>
                <a:latin typeface="Franklin Gothic Medium"/>
                <a:ea typeface="Franklin Gothic Medium"/>
                <a:cs typeface="Franklin Gothic Medium"/>
                <a:sym typeface="Franklin Gothic Medium"/>
              </a:defRPr>
            </a:lvl1pPr>
          </a:lstStyle>
          <a:p>
            <a:pPr/>
            <a:r>
              <a:t>Cumplimiento</a:t>
            </a:r>
          </a:p>
        </p:txBody>
      </p:sp>
      <p:sp>
        <p:nvSpPr>
          <p:cNvPr id="572" name="Rectangle"/>
          <p:cNvSpPr/>
          <p:nvPr/>
        </p:nvSpPr>
        <p:spPr>
          <a:xfrm>
            <a:off x="17753536" y="12469744"/>
            <a:ext cx="637365" cy="1270001"/>
          </a:xfrm>
          <a:prstGeom prst="rect">
            <a:avLst/>
          </a:prstGeom>
          <a:solidFill>
            <a:srgbClr val="000000"/>
          </a:solidFill>
          <a:ln w="12700">
            <a:miter lim="400000"/>
          </a:ln>
        </p:spPr>
        <p:txBody>
          <a:bodyPr lIns="50800" tIns="50800" rIns="50800" bIns="50800" anchor="ctr"/>
          <a:lstStyle/>
          <a:p>
            <a:pPr algn="ctr" defTabSz="1130300">
              <a:lnSpc>
                <a:spcPct val="100000"/>
              </a:lnSpc>
              <a:spcBef>
                <a:spcPts val="0"/>
              </a:spcBef>
              <a:defRPr spc="0" sz="3200">
                <a:solidFill>
                  <a:srgbClr val="FFFFFF"/>
                </a:solidFill>
                <a:latin typeface="Graphik"/>
                <a:ea typeface="Graphik"/>
                <a:cs typeface="Graphik"/>
                <a:sym typeface="Graphik"/>
              </a:defRPr>
            </a:pPr>
          </a:p>
        </p:txBody>
      </p:sp>
      <p:sp>
        <p:nvSpPr>
          <p:cNvPr id="573" name="Promesas hechas"/>
          <p:cNvSpPr/>
          <p:nvPr/>
        </p:nvSpPr>
        <p:spPr>
          <a:xfrm>
            <a:off x="2632510" y="1703639"/>
            <a:ext cx="4777214" cy="3728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38100">
            <a:solidFill>
              <a:srgbClr val="969913"/>
            </a:solidFill>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270" sz="4500">
                <a:solidFill>
                  <a:srgbClr val="555952"/>
                </a:solidFill>
                <a:latin typeface="Founders Grotesk Condensed"/>
                <a:ea typeface="Founders Grotesk Condensed"/>
                <a:cs typeface="Founders Grotesk Condensed"/>
                <a:sym typeface="Founders Grotesk Condensed"/>
              </a:defRPr>
            </a:lvl1pPr>
          </a:lstStyle>
          <a:p>
            <a:pPr/>
            <a:r>
              <a:t>Promesas hechas</a:t>
            </a:r>
          </a:p>
        </p:txBody>
      </p:sp>
      <p:sp>
        <p:nvSpPr>
          <p:cNvPr id="574" name="Promesas cumplidas"/>
          <p:cNvSpPr/>
          <p:nvPr/>
        </p:nvSpPr>
        <p:spPr>
          <a:xfrm>
            <a:off x="19427417" y="7282416"/>
            <a:ext cx="4777215" cy="3728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chemeClr val="accent1">
              <a:hueOff val="-42304"/>
              <a:satOff val="23749"/>
              <a:lumOff val="-45745"/>
            </a:schemeClr>
          </a:solidFill>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270" sz="4500">
                <a:solidFill>
                  <a:srgbClr val="FFFFFF"/>
                </a:solidFill>
                <a:latin typeface="Founders Grotesk Condensed"/>
                <a:ea typeface="Founders Grotesk Condensed"/>
                <a:cs typeface="Founders Grotesk Condensed"/>
                <a:sym typeface="Founders Grotesk Condensed"/>
              </a:defRPr>
            </a:lvl1pPr>
          </a:lstStyle>
          <a:p>
            <a:pPr/>
            <a:r>
              <a:t>Promesas cumplidas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iterate type="el" backwards="0">
                                    <p:tmAbs val="0"/>
                                  </p:iterate>
                                  <p:childTnLst>
                                    <p:set>
                                      <p:cBhvr>
                                        <p:cTn id="10" fill="hold"/>
                                        <p:tgtEl>
                                          <p:spTgt spid="561"/>
                                        </p:tgtEl>
                                        <p:attrNameLst>
                                          <p:attrName>style.visibility</p:attrName>
                                        </p:attrNameLst>
                                      </p:cBhvr>
                                      <p:to>
                                        <p:strVal val="visible"/>
                                      </p:to>
                                    </p:set>
                                    <p:animEffect filter="wipe(left)" transition="in">
                                      <p:cBhvr>
                                        <p:cTn id="11" dur="1000"/>
                                        <p:tgtEl>
                                          <p:spTgt spid="561"/>
                                        </p:tgtEl>
                                      </p:cBhvr>
                                    </p:animEffect>
                                  </p:childTnLst>
                                </p:cTn>
                              </p:par>
                            </p:childTnLst>
                          </p:cTn>
                        </p:par>
                        <p:par>
                          <p:cTn id="12" fill="hold">
                            <p:stCondLst>
                              <p:cond delay="1000"/>
                            </p:stCondLst>
                            <p:childTnLst>
                              <p:par>
                                <p:cTn id="13" presetClass="entr" nodeType="afterEffect" presetSubtype="4" presetID="22" grpId="3" fill="hold">
                                  <p:stCondLst>
                                    <p:cond delay="0"/>
                                  </p:stCondLst>
                                  <p:iterate type="el" backwards="0">
                                    <p:tmAbs val="0"/>
                                  </p:iterate>
                                  <p:childTnLst>
                                    <p:set>
                                      <p:cBhvr>
                                        <p:cTn id="14" fill="hold"/>
                                        <p:tgtEl>
                                          <p:spTgt spid="535"/>
                                        </p:tgtEl>
                                        <p:attrNameLst>
                                          <p:attrName>style.visibility</p:attrName>
                                        </p:attrNameLst>
                                      </p:cBhvr>
                                      <p:to>
                                        <p:strVal val="visible"/>
                                      </p:to>
                                    </p:set>
                                    <p:animEffect filter="wipe(down)" transition="in">
                                      <p:cBhvr>
                                        <p:cTn id="15" dur="500"/>
                                        <p:tgtEl>
                                          <p:spTgt spid="535"/>
                                        </p:tgtEl>
                                      </p:cBhvr>
                                    </p:animEffect>
                                  </p:childTnLst>
                                </p:cTn>
                              </p:par>
                            </p:childTnLst>
                          </p:cTn>
                        </p:par>
                        <p:par>
                          <p:cTn id="16" fill="hold">
                            <p:stCondLst>
                              <p:cond delay="1500"/>
                            </p:stCondLst>
                            <p:childTnLst>
                              <p:par>
                                <p:cTn id="17" presetClass="entr" nodeType="afterEffect" presetSubtype="8" presetID="22" grpId="4" fill="hold">
                                  <p:stCondLst>
                                    <p:cond delay="0"/>
                                  </p:stCondLst>
                                  <p:iterate type="el" backwards="0">
                                    <p:tmAbs val="0"/>
                                  </p:iterate>
                                  <p:childTnLst>
                                    <p:set>
                                      <p:cBhvr>
                                        <p:cTn id="18" fill="hold"/>
                                        <p:tgtEl>
                                          <p:spTgt spid="544"/>
                                        </p:tgtEl>
                                        <p:attrNameLst>
                                          <p:attrName>style.visibility</p:attrName>
                                        </p:attrNameLst>
                                      </p:cBhvr>
                                      <p:to>
                                        <p:strVal val="visible"/>
                                      </p:to>
                                    </p:set>
                                    <p:animEffect filter="wipe(left)" transition="in">
                                      <p:cBhvr>
                                        <p:cTn id="19" dur="500"/>
                                        <p:tgtEl>
                                          <p:spTgt spid="544"/>
                                        </p:tgtEl>
                                      </p:cBhvr>
                                    </p:animEffect>
                                  </p:childTnLst>
                                </p:cTn>
                              </p:par>
                            </p:childTnLst>
                          </p:cTn>
                        </p:par>
                        <p:par>
                          <p:cTn id="20" fill="hold">
                            <p:stCondLst>
                              <p:cond delay="2000"/>
                            </p:stCondLst>
                            <p:childTnLst>
                              <p:par>
                                <p:cTn id="21" presetClass="entr" nodeType="afterEffect" presetSubtype="0" presetID="1" grpId="5" fill="hold">
                                  <p:stCondLst>
                                    <p:cond delay="0"/>
                                  </p:stCondLst>
                                  <p:iterate type="el" backwards="0">
                                    <p:tmAbs val="0"/>
                                  </p:iterate>
                                  <p:childTnLst>
                                    <p:set>
                                      <p:cBhvr>
                                        <p:cTn id="22" fill="hold"/>
                                        <p:tgtEl>
                                          <p:spTgt spid="546"/>
                                        </p:tgtEl>
                                        <p:attrNameLst>
                                          <p:attrName>style.visibility</p:attrName>
                                        </p:attrNameLst>
                                      </p:cBhvr>
                                      <p:to>
                                        <p:strVal val="visible"/>
                                      </p:to>
                                    </p:set>
                                  </p:childTnLst>
                                </p:cTn>
                              </p:par>
                            </p:childTnLst>
                          </p:cTn>
                        </p:par>
                        <p:par>
                          <p:cTn id="23" fill="hold">
                            <p:stCondLst>
                              <p:cond delay="2000"/>
                            </p:stCondLst>
                            <p:childTnLst>
                              <p:par>
                                <p:cTn id="24" presetClass="entr" nodeType="afterEffect" presetSubtype="0" presetID="1" grpId="6" fill="hold">
                                  <p:stCondLst>
                                    <p:cond delay="0"/>
                                  </p:stCondLst>
                                  <p:iterate type="el" backwards="0">
                                    <p:tmAbs val="0"/>
                                  </p:iterate>
                                  <p:childTnLst>
                                    <p:set>
                                      <p:cBhvr>
                                        <p:cTn id="25" fill="hold"/>
                                        <p:tgtEl>
                                          <p:spTgt spid="55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7" fill="hold">
                                  <p:stCondLst>
                                    <p:cond delay="0"/>
                                  </p:stCondLst>
                                  <p:iterate type="el" backwards="0">
                                    <p:tmAbs val="0"/>
                                  </p:iterate>
                                  <p:childTnLst>
                                    <p:set>
                                      <p:cBhvr>
                                        <p:cTn id="29" fill="hold"/>
                                        <p:tgtEl>
                                          <p:spTgt spid="545"/>
                                        </p:tgtEl>
                                        <p:attrNameLst>
                                          <p:attrName>style.visibility</p:attrName>
                                        </p:attrNameLst>
                                      </p:cBhvr>
                                      <p:to>
                                        <p:strVal val="visible"/>
                                      </p:to>
                                    </p:set>
                                    <p:animEffect filter="wipe(left)" transition="in">
                                      <p:cBhvr>
                                        <p:cTn id="30" dur="500"/>
                                        <p:tgtEl>
                                          <p:spTgt spid="545"/>
                                        </p:tgtEl>
                                      </p:cBhvr>
                                    </p:animEffect>
                                  </p:childTnLst>
                                </p:cTn>
                              </p:par>
                            </p:childTnLst>
                          </p:cTn>
                        </p:par>
                        <p:par>
                          <p:cTn id="31" fill="hold">
                            <p:stCondLst>
                              <p:cond delay="500"/>
                            </p:stCondLst>
                            <p:childTnLst>
                              <p:par>
                                <p:cTn id="32" presetClass="entr" nodeType="afterEffect" presetSubtype="0" presetID="1" grpId="8" fill="hold">
                                  <p:stCondLst>
                                    <p:cond delay="0"/>
                                  </p:stCondLst>
                                  <p:iterate type="el" backwards="0">
                                    <p:tmAbs val="0"/>
                                  </p:iterate>
                                  <p:childTnLst>
                                    <p:set>
                                      <p:cBhvr>
                                        <p:cTn id="33" fill="hold"/>
                                        <p:tgtEl>
                                          <p:spTgt spid="547"/>
                                        </p:tgtEl>
                                        <p:attrNameLst>
                                          <p:attrName>style.visibility</p:attrName>
                                        </p:attrNameLst>
                                      </p:cBhvr>
                                      <p:to>
                                        <p:strVal val="visible"/>
                                      </p:to>
                                    </p:set>
                                  </p:childTnLst>
                                </p:cTn>
                              </p:par>
                            </p:childTnLst>
                          </p:cTn>
                        </p:par>
                        <p:par>
                          <p:cTn id="34" fill="hold">
                            <p:stCondLst>
                              <p:cond delay="500"/>
                            </p:stCondLst>
                            <p:childTnLst>
                              <p:par>
                                <p:cTn id="35" presetClass="entr" nodeType="afterEffect" presetSubtype="0" presetID="1" grpId="9" fill="hold">
                                  <p:stCondLst>
                                    <p:cond delay="0"/>
                                  </p:stCondLst>
                                  <p:iterate type="el" backwards="0">
                                    <p:tmAbs val="0"/>
                                  </p:iterate>
                                  <p:childTnLst>
                                    <p:set>
                                      <p:cBhvr>
                                        <p:cTn id="36" fill="hold"/>
                                        <p:tgtEl>
                                          <p:spTgt spid="5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1" presetID="22" grpId="10" fill="hold">
                                  <p:stCondLst>
                                    <p:cond delay="0"/>
                                  </p:stCondLst>
                                  <p:iterate type="el" backwards="0">
                                    <p:tmAbs val="0"/>
                                  </p:iterate>
                                  <p:childTnLst>
                                    <p:set>
                                      <p:cBhvr>
                                        <p:cTn id="40" fill="hold"/>
                                        <p:tgtEl>
                                          <p:spTgt spid="537"/>
                                        </p:tgtEl>
                                        <p:attrNameLst>
                                          <p:attrName>style.visibility</p:attrName>
                                        </p:attrNameLst>
                                      </p:cBhvr>
                                      <p:to>
                                        <p:strVal val="visible"/>
                                      </p:to>
                                    </p:set>
                                    <p:animEffect filter="wipe(up)" transition="in">
                                      <p:cBhvr>
                                        <p:cTn id="41" dur="500"/>
                                        <p:tgtEl>
                                          <p:spTgt spid="537"/>
                                        </p:tgtEl>
                                      </p:cBhvr>
                                    </p:animEffect>
                                  </p:childTnLst>
                                </p:cTn>
                              </p:par>
                            </p:childTnLst>
                          </p:cTn>
                        </p:par>
                        <p:par>
                          <p:cTn id="42" fill="hold">
                            <p:stCondLst>
                              <p:cond delay="500"/>
                            </p:stCondLst>
                            <p:childTnLst>
                              <p:par>
                                <p:cTn id="43" presetClass="entr" nodeType="afterEffect" presetSubtype="8" presetID="22" grpId="11" fill="hold">
                                  <p:stCondLst>
                                    <p:cond delay="0"/>
                                  </p:stCondLst>
                                  <p:iterate type="el" backwards="0">
                                    <p:tmAbs val="0"/>
                                  </p:iterate>
                                  <p:childTnLst>
                                    <p:set>
                                      <p:cBhvr>
                                        <p:cTn id="44" fill="hold"/>
                                        <p:tgtEl>
                                          <p:spTgt spid="539"/>
                                        </p:tgtEl>
                                        <p:attrNameLst>
                                          <p:attrName>style.visibility</p:attrName>
                                        </p:attrNameLst>
                                      </p:cBhvr>
                                      <p:to>
                                        <p:strVal val="visible"/>
                                      </p:to>
                                    </p:set>
                                    <p:animEffect filter="wipe(left)" transition="in">
                                      <p:cBhvr>
                                        <p:cTn id="45" dur="500"/>
                                        <p:tgtEl>
                                          <p:spTgt spid="539"/>
                                        </p:tgtEl>
                                      </p:cBhvr>
                                    </p:animEffect>
                                  </p:childTnLst>
                                </p:cTn>
                              </p:par>
                            </p:childTnLst>
                          </p:cTn>
                        </p:par>
                        <p:par>
                          <p:cTn id="46" fill="hold">
                            <p:stCondLst>
                              <p:cond delay="1000"/>
                            </p:stCondLst>
                            <p:childTnLst>
                              <p:par>
                                <p:cTn id="47" presetClass="entr" nodeType="afterEffect" presetSubtype="0" presetID="1" grpId="12" fill="hold">
                                  <p:stCondLst>
                                    <p:cond delay="0"/>
                                  </p:stCondLst>
                                  <p:iterate type="el" backwards="0">
                                    <p:tmAbs val="0"/>
                                  </p:iterate>
                                  <p:childTnLst>
                                    <p:set>
                                      <p:cBhvr>
                                        <p:cTn id="48" fill="hold"/>
                                        <p:tgtEl>
                                          <p:spTgt spid="548"/>
                                        </p:tgtEl>
                                        <p:attrNameLst>
                                          <p:attrName>style.visibility</p:attrName>
                                        </p:attrNameLst>
                                      </p:cBhvr>
                                      <p:to>
                                        <p:strVal val="visible"/>
                                      </p:to>
                                    </p:set>
                                  </p:childTnLst>
                                </p:cTn>
                              </p:par>
                            </p:childTnLst>
                          </p:cTn>
                        </p:par>
                        <p:par>
                          <p:cTn id="49" fill="hold">
                            <p:stCondLst>
                              <p:cond delay="1000"/>
                            </p:stCondLst>
                            <p:childTnLst>
                              <p:par>
                                <p:cTn id="50" presetClass="entr" nodeType="afterEffect" presetSubtype="0" presetID="1" grpId="13" fill="hold">
                                  <p:stCondLst>
                                    <p:cond delay="0"/>
                                  </p:stCondLst>
                                  <p:iterate type="el" backwards="0">
                                    <p:tmAbs val="0"/>
                                  </p:iterate>
                                  <p:childTnLst>
                                    <p:set>
                                      <p:cBhvr>
                                        <p:cTn id="51" fill="hold"/>
                                        <p:tgtEl>
                                          <p:spTgt spid="55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4" presetID="22" grpId="14" fill="hold">
                                  <p:stCondLst>
                                    <p:cond delay="0"/>
                                  </p:stCondLst>
                                  <p:iterate type="el" backwards="0">
                                    <p:tmAbs val="0"/>
                                  </p:iterate>
                                  <p:childTnLst>
                                    <p:set>
                                      <p:cBhvr>
                                        <p:cTn id="55" fill="hold"/>
                                        <p:tgtEl>
                                          <p:spTgt spid="569"/>
                                        </p:tgtEl>
                                        <p:attrNameLst>
                                          <p:attrName>style.visibility</p:attrName>
                                        </p:attrNameLst>
                                      </p:cBhvr>
                                      <p:to>
                                        <p:strVal val="visible"/>
                                      </p:to>
                                    </p:set>
                                    <p:animEffect filter="wipe(down)" transition="in">
                                      <p:cBhvr>
                                        <p:cTn id="56" dur="1000"/>
                                        <p:tgtEl>
                                          <p:spTgt spid="569"/>
                                        </p:tgtEl>
                                      </p:cBhvr>
                                    </p:animEffect>
                                  </p:childTnLst>
                                </p:cTn>
                              </p:par>
                            </p:childTnLst>
                          </p:cTn>
                        </p:par>
                        <p:par>
                          <p:cTn id="57" fill="hold">
                            <p:stCondLst>
                              <p:cond delay="1000"/>
                            </p:stCondLst>
                            <p:childTnLst>
                              <p:par>
                                <p:cTn id="58" presetClass="entr" nodeType="afterEffect" presetSubtype="8" presetID="22" grpId="15" fill="hold">
                                  <p:stCondLst>
                                    <p:cond delay="0"/>
                                  </p:stCondLst>
                                  <p:iterate type="el" backwards="0">
                                    <p:tmAbs val="0"/>
                                  </p:iterate>
                                  <p:childTnLst>
                                    <p:set>
                                      <p:cBhvr>
                                        <p:cTn id="59" fill="hold"/>
                                        <p:tgtEl>
                                          <p:spTgt spid="540"/>
                                        </p:tgtEl>
                                        <p:attrNameLst>
                                          <p:attrName>style.visibility</p:attrName>
                                        </p:attrNameLst>
                                      </p:cBhvr>
                                      <p:to>
                                        <p:strVal val="visible"/>
                                      </p:to>
                                    </p:set>
                                    <p:animEffect filter="wipe(left)" transition="in">
                                      <p:cBhvr>
                                        <p:cTn id="60" dur="500"/>
                                        <p:tgtEl>
                                          <p:spTgt spid="540"/>
                                        </p:tgtEl>
                                      </p:cBhvr>
                                    </p:animEffect>
                                  </p:childTnLst>
                                </p:cTn>
                              </p:par>
                            </p:childTnLst>
                          </p:cTn>
                        </p:par>
                        <p:par>
                          <p:cTn id="61" fill="hold">
                            <p:stCondLst>
                              <p:cond delay="1500"/>
                            </p:stCondLst>
                            <p:childTnLst>
                              <p:par>
                                <p:cTn id="62" presetClass="entr" nodeType="afterEffect" presetSubtype="8" presetID="22" grpId="16" fill="hold">
                                  <p:stCondLst>
                                    <p:cond delay="0"/>
                                  </p:stCondLst>
                                  <p:iterate type="el" backwards="0">
                                    <p:tmAbs val="0"/>
                                  </p:iterate>
                                  <p:childTnLst>
                                    <p:set>
                                      <p:cBhvr>
                                        <p:cTn id="63" fill="hold"/>
                                        <p:tgtEl>
                                          <p:spTgt spid="538"/>
                                        </p:tgtEl>
                                        <p:attrNameLst>
                                          <p:attrName>style.visibility</p:attrName>
                                        </p:attrNameLst>
                                      </p:cBhvr>
                                      <p:to>
                                        <p:strVal val="visible"/>
                                      </p:to>
                                    </p:set>
                                    <p:animEffect filter="wipe(left)" transition="in">
                                      <p:cBhvr>
                                        <p:cTn id="64" dur="500"/>
                                        <p:tgtEl>
                                          <p:spTgt spid="538"/>
                                        </p:tgtEl>
                                      </p:cBhvr>
                                    </p:animEffect>
                                  </p:childTnLst>
                                </p:cTn>
                              </p:par>
                            </p:childTnLst>
                          </p:cTn>
                        </p:par>
                        <p:par>
                          <p:cTn id="65" fill="hold">
                            <p:stCondLst>
                              <p:cond delay="2000"/>
                            </p:stCondLst>
                            <p:childTnLst>
                              <p:par>
                                <p:cTn id="66" presetClass="entr" nodeType="afterEffect" presetSubtype="8" presetID="22" grpId="17" fill="hold">
                                  <p:stCondLst>
                                    <p:cond delay="0"/>
                                  </p:stCondLst>
                                  <p:iterate type="el" backwards="0">
                                    <p:tmAbs val="0"/>
                                  </p:iterate>
                                  <p:childTnLst>
                                    <p:set>
                                      <p:cBhvr>
                                        <p:cTn id="67" fill="hold"/>
                                        <p:tgtEl>
                                          <p:spTgt spid="536"/>
                                        </p:tgtEl>
                                        <p:attrNameLst>
                                          <p:attrName>style.visibility</p:attrName>
                                        </p:attrNameLst>
                                      </p:cBhvr>
                                      <p:to>
                                        <p:strVal val="visible"/>
                                      </p:to>
                                    </p:set>
                                    <p:animEffect filter="wipe(left)" transition="in">
                                      <p:cBhvr>
                                        <p:cTn id="68" dur="500"/>
                                        <p:tgtEl>
                                          <p:spTgt spid="536"/>
                                        </p:tgtEl>
                                      </p:cBhvr>
                                    </p:animEffect>
                                  </p:childTnLst>
                                </p:cTn>
                              </p:par>
                            </p:childTnLst>
                          </p:cTn>
                        </p:par>
                        <p:par>
                          <p:cTn id="69" fill="hold">
                            <p:stCondLst>
                              <p:cond delay="2500"/>
                            </p:stCondLst>
                            <p:childTnLst>
                              <p:par>
                                <p:cTn id="70" presetClass="entr" nodeType="afterEffect" presetID="9" grpId="18" fill="hold">
                                  <p:stCondLst>
                                    <p:cond delay="0"/>
                                  </p:stCondLst>
                                  <p:iterate type="el" backwards="0">
                                    <p:tmAbs val="0"/>
                                  </p:iterate>
                                  <p:childTnLst>
                                    <p:set>
                                      <p:cBhvr>
                                        <p:cTn id="71" fill="hold"/>
                                        <p:tgtEl>
                                          <p:spTgt spid="570"/>
                                        </p:tgtEl>
                                        <p:attrNameLst>
                                          <p:attrName>style.visibility</p:attrName>
                                        </p:attrNameLst>
                                      </p:cBhvr>
                                      <p:to>
                                        <p:strVal val="visible"/>
                                      </p:to>
                                    </p:set>
                                    <p:animEffect filter="dissolve" transition="in">
                                      <p:cBhvr>
                                        <p:cTn id="72" dur="1500"/>
                                        <p:tgtEl>
                                          <p:spTgt spid="570"/>
                                        </p:tgtEl>
                                      </p:cBhvr>
                                    </p:animEffect>
                                  </p:childTnLst>
                                </p:cTn>
                              </p:par>
                            </p:childTnLst>
                          </p:cTn>
                        </p:par>
                      </p:childTnLst>
                    </p:cTn>
                  </p:par>
                  <p:par>
                    <p:cTn id="73" fill="hold">
                      <p:stCondLst>
                        <p:cond delay="indefinite"/>
                      </p:stCondLst>
                      <p:childTnLst>
                        <p:par>
                          <p:cTn id="74" fill="hold">
                            <p:stCondLst>
                              <p:cond delay="0"/>
                            </p:stCondLst>
                            <p:childTnLst>
                              <p:par>
                                <p:cTn id="75" presetClass="entr" nodeType="clickEffect" presetSubtype="6" presetID="18" grpId="19" fill="hold">
                                  <p:stCondLst>
                                    <p:cond delay="0"/>
                                  </p:stCondLst>
                                  <p:iterate type="el" backwards="0">
                                    <p:tmAbs val="0"/>
                                  </p:iterate>
                                  <p:childTnLst>
                                    <p:set>
                                      <p:cBhvr>
                                        <p:cTn id="76" fill="hold"/>
                                        <p:tgtEl>
                                          <p:spTgt spid="543"/>
                                        </p:tgtEl>
                                        <p:attrNameLst>
                                          <p:attrName>style.visibility</p:attrName>
                                        </p:attrNameLst>
                                      </p:cBhvr>
                                      <p:to>
                                        <p:strVal val="visible"/>
                                      </p:to>
                                    </p:set>
                                    <p:animEffect filter="strips(downRight)" transition="in">
                                      <p:cBhvr>
                                        <p:cTn id="77" dur="1000"/>
                                        <p:tgtEl>
                                          <p:spTgt spid="543"/>
                                        </p:tgtEl>
                                      </p:cBhvr>
                                    </p:animEffect>
                                  </p:childTnLst>
                                </p:cTn>
                              </p:par>
                            </p:childTnLst>
                          </p:cTn>
                        </p:par>
                        <p:par>
                          <p:cTn id="78" fill="hold">
                            <p:stCondLst>
                              <p:cond delay="1000"/>
                            </p:stCondLst>
                            <p:childTnLst>
                              <p:par>
                                <p:cTn id="79" presetClass="entr" nodeType="afterEffect" presetSubtype="8" presetID="22" grpId="20" fill="hold">
                                  <p:stCondLst>
                                    <p:cond delay="0"/>
                                  </p:stCondLst>
                                  <p:iterate type="el" backwards="0">
                                    <p:tmAbs val="0"/>
                                  </p:iterate>
                                  <p:childTnLst>
                                    <p:set>
                                      <p:cBhvr>
                                        <p:cTn id="80" fill="hold"/>
                                        <p:tgtEl>
                                          <p:spTgt spid="555"/>
                                        </p:tgtEl>
                                        <p:attrNameLst>
                                          <p:attrName>style.visibility</p:attrName>
                                        </p:attrNameLst>
                                      </p:cBhvr>
                                      <p:to>
                                        <p:strVal val="visible"/>
                                      </p:to>
                                    </p:set>
                                    <p:animEffect filter="wipe(left)" transition="in">
                                      <p:cBhvr>
                                        <p:cTn id="81" dur="1000"/>
                                        <p:tgtEl>
                                          <p:spTgt spid="555"/>
                                        </p:tgtEl>
                                      </p:cBhvr>
                                    </p:animEffect>
                                  </p:childTnLst>
                                </p:cTn>
                              </p:par>
                            </p:childTnLst>
                          </p:cTn>
                        </p:par>
                        <p:par>
                          <p:cTn id="82" fill="hold">
                            <p:stCondLst>
                              <p:cond delay="2000"/>
                            </p:stCondLst>
                            <p:childTnLst>
                              <p:par>
                                <p:cTn id="83" presetClass="entr" nodeType="afterEffect" presetID="9" grpId="21" fill="hold">
                                  <p:stCondLst>
                                    <p:cond delay="0"/>
                                  </p:stCondLst>
                                  <p:iterate type="el" backwards="0">
                                    <p:tmAbs val="0"/>
                                  </p:iterate>
                                  <p:childTnLst>
                                    <p:set>
                                      <p:cBhvr>
                                        <p:cTn id="84" fill="hold"/>
                                        <p:tgtEl>
                                          <p:spTgt spid="571"/>
                                        </p:tgtEl>
                                        <p:attrNameLst>
                                          <p:attrName>style.visibility</p:attrName>
                                        </p:attrNameLst>
                                      </p:cBhvr>
                                      <p:to>
                                        <p:strVal val="visible"/>
                                      </p:to>
                                    </p:set>
                                    <p:animEffect filter="dissolve" transition="in">
                                      <p:cBhvr>
                                        <p:cTn id="85" dur="1500"/>
                                        <p:tgtEl>
                                          <p:spTgt spid="571"/>
                                        </p:tgtEl>
                                      </p:cBhvr>
                                    </p:animEffect>
                                  </p:childTnLst>
                                </p:cTn>
                              </p:par>
                            </p:childTnLst>
                          </p:cTn>
                        </p:par>
                        <p:par>
                          <p:cTn id="86" fill="hold">
                            <p:stCondLst>
                              <p:cond delay="3500"/>
                            </p:stCondLst>
                            <p:childTnLst>
                              <p:par>
                                <p:cTn id="87" presetClass="entr" nodeType="afterEffect" presetSubtype="8" presetID="22" grpId="22" fill="hold">
                                  <p:stCondLst>
                                    <p:cond delay="0"/>
                                  </p:stCondLst>
                                  <p:iterate type="el" backwards="0">
                                    <p:tmAbs val="0"/>
                                  </p:iterate>
                                  <p:childTnLst>
                                    <p:set>
                                      <p:cBhvr>
                                        <p:cTn id="88" fill="hold"/>
                                        <p:tgtEl>
                                          <p:spTgt spid="558"/>
                                        </p:tgtEl>
                                        <p:attrNameLst>
                                          <p:attrName>style.visibility</p:attrName>
                                        </p:attrNameLst>
                                      </p:cBhvr>
                                      <p:to>
                                        <p:strVal val="visible"/>
                                      </p:to>
                                    </p:set>
                                    <p:animEffect filter="wipe(left)" transition="in">
                                      <p:cBhvr>
                                        <p:cTn id="89" dur="1000"/>
                                        <p:tgtEl>
                                          <p:spTgt spid="558"/>
                                        </p:tgtEl>
                                      </p:cBhvr>
                                    </p:animEffect>
                                  </p:childTnLst>
                                </p:cTn>
                              </p:par>
                            </p:childTnLst>
                          </p:cTn>
                        </p:par>
                      </p:childTnLst>
                    </p:cTn>
                  </p:par>
                  <p:par>
                    <p:cTn id="90" fill="hold">
                      <p:stCondLst>
                        <p:cond delay="indefinite"/>
                      </p:stCondLst>
                      <p:childTnLst>
                        <p:par>
                          <p:cTn id="91" fill="hold">
                            <p:stCondLst>
                              <p:cond delay="0"/>
                            </p:stCondLst>
                            <p:childTnLst>
                              <p:par>
                                <p:cTn id="92" presetClass="entr" nodeType="clickEffect" presetID="10" grpId="23" fill="hold">
                                  <p:stCondLst>
                                    <p:cond delay="0"/>
                                  </p:stCondLst>
                                  <p:iterate type="lt" backwards="0">
                                    <p:tmAbs val="0"/>
                                  </p:iterate>
                                  <p:childTnLst>
                                    <p:set>
                                      <p:cBhvr>
                                        <p:cTn id="93" fill="hold"/>
                                        <p:tgtEl>
                                          <p:spTgt spid="573"/>
                                        </p:tgtEl>
                                        <p:attrNameLst>
                                          <p:attrName>style.visibility</p:attrName>
                                        </p:attrNameLst>
                                      </p:cBhvr>
                                      <p:to>
                                        <p:strVal val="visible"/>
                                      </p:to>
                                    </p:set>
                                    <p:animEffect filter="fade" transition="in">
                                      <p:cBhvr>
                                        <p:cTn id="94" dur="1000"/>
                                        <p:tgtEl>
                                          <p:spTgt spid="573"/>
                                        </p:tgtEl>
                                      </p:cBhvr>
                                    </p:animEffect>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8" presetID="15" grpId="24" fill="hold">
                                  <p:stCondLst>
                                    <p:cond delay="0"/>
                                  </p:stCondLst>
                                  <p:iterate type="el" backwards="0">
                                    <p:tmAbs val="0"/>
                                  </p:iterate>
                                  <p:childTnLst>
                                    <p:set>
                                      <p:cBhvr>
                                        <p:cTn id="98" fill="hold"/>
                                        <p:tgtEl>
                                          <p:spTgt spid="574"/>
                                        </p:tgtEl>
                                        <p:attrNameLst>
                                          <p:attrName>style.visibility</p:attrName>
                                        </p:attrNameLst>
                                      </p:cBhvr>
                                      <p:to>
                                        <p:strVal val="visible"/>
                                      </p:to>
                                    </p:set>
                                    <p:anim calcmode="lin" valueType="num">
                                      <p:cBhvr>
                                        <p:cTn id="99" dur="1000" fill="hold"/>
                                        <p:tgtEl>
                                          <p:spTgt spid="574"/>
                                        </p:tgtEl>
                                        <p:attrNameLst>
                                          <p:attrName>ppt_w</p:attrName>
                                        </p:attrNameLst>
                                      </p:cBhvr>
                                      <p:tavLst>
                                        <p:tav tm="0">
                                          <p:val>
                                            <p:fltVal val="0"/>
                                          </p:val>
                                        </p:tav>
                                        <p:tav tm="100000">
                                          <p:val>
                                            <p:strVal val="#ppt_w"/>
                                          </p:val>
                                        </p:tav>
                                      </p:tavLst>
                                    </p:anim>
                                    <p:anim calcmode="lin" valueType="num">
                                      <p:cBhvr>
                                        <p:cTn id="100" dur="1000" fill="hold"/>
                                        <p:tgtEl>
                                          <p:spTgt spid="574"/>
                                        </p:tgtEl>
                                        <p:attrNameLst>
                                          <p:attrName>ppt_h</p:attrName>
                                        </p:attrNameLst>
                                      </p:cBhvr>
                                      <p:tavLst>
                                        <p:tav tm="0">
                                          <p:val>
                                            <p:fltVal val="0"/>
                                          </p:val>
                                        </p:tav>
                                        <p:tav tm="100000">
                                          <p:val>
                                            <p:strVal val="#ppt_h"/>
                                          </p:val>
                                        </p:tav>
                                      </p:tavLst>
                                    </p:anim>
                                    <p:anim calcmode="lin" valueType="num">
                                      <p:cBhvr>
                                        <p:cTn id="101" dur="1000" fill="hold"/>
                                        <p:tgtEl>
                                          <p:spTgt spid="574"/>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57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6" grpId="5"/>
      <p:bldP build="whole" bldLvl="1" animBg="1" rev="0" advAuto="0" spid="549" grpId="1"/>
      <p:bldP build="whole" bldLvl="1" animBg="1" rev="0" advAuto="0" spid="538" grpId="16"/>
      <p:bldP build="whole" bldLvl="1" animBg="1" rev="0" advAuto="0" spid="551" grpId="9"/>
      <p:bldP build="whole" bldLvl="1" animBg="1" rev="0" advAuto="0" spid="544" grpId="4"/>
      <p:bldP build="whole" bldLvl="1" animBg="1" rev="0" advAuto="0" spid="552" grpId="13"/>
      <p:bldP build="whole" bldLvl="1" animBg="1" rev="0" advAuto="0" spid="550" grpId="6"/>
      <p:bldP build="whole" bldLvl="1" animBg="1" rev="0" advAuto="0" spid="547" grpId="8"/>
      <p:bldP build="whole" bldLvl="1" animBg="1" rev="0" advAuto="0" spid="555" grpId="20"/>
      <p:bldP build="whole" bldLvl="1" animBg="1" rev="0" advAuto="0" spid="536" grpId="17"/>
      <p:bldP build="whole" bldLvl="1" animBg="1" rev="0" advAuto="0" spid="570" grpId="18"/>
      <p:bldP build="whole" bldLvl="1" animBg="1" rev="0" advAuto="0" spid="574" grpId="24"/>
      <p:bldP build="whole" bldLvl="1" animBg="1" rev="0" advAuto="0" spid="571" grpId="21"/>
      <p:bldP build="whole" bldLvl="1" animBg="1" rev="0" advAuto="0" spid="548" grpId="12"/>
      <p:bldP build="whole" bldLvl="1" animBg="1" rev="0" advAuto="0" spid="540" grpId="15"/>
      <p:bldP build="whole" bldLvl="1" animBg="1" rev="0" advAuto="0" spid="545" grpId="7"/>
      <p:bldP build="whole" bldLvl="1" animBg="1" rev="0" advAuto="0" spid="558" grpId="22"/>
      <p:bldP build="whole" bldLvl="1" animBg="1" rev="0" advAuto="0" spid="535" grpId="3"/>
      <p:bldP build="whole" bldLvl="1" animBg="1" rev="0" advAuto="0" spid="569" grpId="14"/>
      <p:bldP build="whole" bldLvl="1" animBg="1" rev="0" advAuto="0" spid="539" grpId="11"/>
      <p:bldP build="whole" bldLvl="1" animBg="1" rev="0" advAuto="0" spid="537" grpId="10"/>
      <p:bldP build="whole" bldLvl="1" animBg="1" rev="0" advAuto="0" spid="543" grpId="19"/>
      <p:bldP build="whole" bldLvl="1" animBg="1" rev="0" advAuto="0" spid="573" grpId="23"/>
      <p:bldP build="whole" bldLvl="1" animBg="1" rev="0" advAuto="0" spid="561"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Rectangle"/>
          <p:cNvSpPr/>
          <p:nvPr/>
        </p:nvSpPr>
        <p:spPr>
          <a:xfrm>
            <a:off x="-914213" y="-439783"/>
            <a:ext cx="26212426" cy="1459556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79" name="Rectangle"/>
          <p:cNvSpPr/>
          <p:nvPr/>
        </p:nvSpPr>
        <p:spPr>
          <a:xfrm>
            <a:off x="18679971" y="3661483"/>
            <a:ext cx="5271690" cy="7887652"/>
          </a:xfrm>
          <a:prstGeom prst="rect">
            <a:avLst/>
          </a:prstGeom>
          <a:gradFill>
            <a:gsLst>
              <a:gs pos="0">
                <a:srgbClr val="FFFB00"/>
              </a:gs>
              <a:gs pos="79148">
                <a:srgbClr val="7F7E00"/>
              </a:gs>
              <a:gs pos="92932">
                <a:srgbClr val="000000"/>
              </a:gs>
            </a:gsLst>
            <a:path>
              <a:fillToRect l="50000" t="50000" r="50000" b="50000"/>
            </a:path>
          </a:gra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80" name="Rectangle"/>
          <p:cNvSpPr/>
          <p:nvPr/>
        </p:nvSpPr>
        <p:spPr>
          <a:xfrm>
            <a:off x="4646415" y="9362822"/>
            <a:ext cx="19854465" cy="623757"/>
          </a:xfrm>
          <a:prstGeom prst="rect">
            <a:avLst/>
          </a:prstGeom>
          <a:solidFill>
            <a:schemeClr val="accent1"/>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81" name="Rectangle 32"/>
          <p:cNvSpPr/>
          <p:nvPr/>
        </p:nvSpPr>
        <p:spPr>
          <a:xfrm>
            <a:off x="5792909" y="8339766"/>
            <a:ext cx="8991964" cy="836931"/>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582" name="Cronograma Bíblico"/>
          <p:cNvSpPr txBox="1"/>
          <p:nvPr/>
        </p:nvSpPr>
        <p:spPr>
          <a:xfrm>
            <a:off x="400630" y="614813"/>
            <a:ext cx="8550810" cy="119786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lnSpc>
                <a:spcPct val="100000"/>
              </a:lnSpc>
              <a:spcBef>
                <a:spcPts val="0"/>
              </a:spcBef>
              <a:defRPr b="1" cap="all" spc="408" sz="6800">
                <a:solidFill>
                  <a:srgbClr val="FFFFFF"/>
                </a:solidFill>
                <a:latin typeface="Founders Grotesk Condensed"/>
                <a:ea typeface="Founders Grotesk Condensed"/>
                <a:cs typeface="Founders Grotesk Condensed"/>
                <a:sym typeface="Founders Grotesk Condensed"/>
              </a:defRPr>
            </a:lvl1pPr>
          </a:lstStyle>
          <a:p>
            <a:pPr/>
            <a:r>
              <a:t>Cronograma Bíblico</a:t>
            </a:r>
          </a:p>
        </p:txBody>
      </p:sp>
      <p:grpSp>
        <p:nvGrpSpPr>
          <p:cNvPr id="609" name="Group"/>
          <p:cNvGrpSpPr/>
          <p:nvPr/>
        </p:nvGrpSpPr>
        <p:grpSpPr>
          <a:xfrm>
            <a:off x="-6111990" y="2593571"/>
            <a:ext cx="23674406" cy="1019990"/>
            <a:chOff x="0" y="0"/>
            <a:chExt cx="23674404" cy="1019988"/>
          </a:xfrm>
        </p:grpSpPr>
        <p:sp>
          <p:nvSpPr>
            <p:cNvPr id="583" name="Rectangle"/>
            <p:cNvSpPr/>
            <p:nvPr/>
          </p:nvSpPr>
          <p:spPr>
            <a:xfrm>
              <a:off x="0" y="66760"/>
              <a:ext cx="23674405" cy="946879"/>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584" name="Line"/>
            <p:cNvSpPr/>
            <p:nvPr/>
          </p:nvSpPr>
          <p:spPr>
            <a:xfrm flipV="1">
              <a:off x="173078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85" name="Line"/>
            <p:cNvSpPr/>
            <p:nvPr/>
          </p:nvSpPr>
          <p:spPr>
            <a:xfrm flipV="1">
              <a:off x="34235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86" name="Line"/>
            <p:cNvSpPr/>
            <p:nvPr/>
          </p:nvSpPr>
          <p:spPr>
            <a:xfrm flipV="1">
              <a:off x="515449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87" name="Line"/>
            <p:cNvSpPr/>
            <p:nvPr/>
          </p:nvSpPr>
          <p:spPr>
            <a:xfrm flipV="1">
              <a:off x="684730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88" name="Line"/>
            <p:cNvSpPr/>
            <p:nvPr/>
          </p:nvSpPr>
          <p:spPr>
            <a:xfrm flipV="1">
              <a:off x="85655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89" name="Line"/>
            <p:cNvSpPr/>
            <p:nvPr/>
          </p:nvSpPr>
          <p:spPr>
            <a:xfrm flipV="1">
              <a:off x="10271011"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90" name="Line"/>
            <p:cNvSpPr/>
            <p:nvPr/>
          </p:nvSpPr>
          <p:spPr>
            <a:xfrm flipV="1">
              <a:off x="11564390"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91" name="Line"/>
            <p:cNvSpPr/>
            <p:nvPr/>
          </p:nvSpPr>
          <p:spPr>
            <a:xfrm flipV="1">
              <a:off x="12857769"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92" name="Line"/>
            <p:cNvSpPr/>
            <p:nvPr/>
          </p:nvSpPr>
          <p:spPr>
            <a:xfrm flipV="1">
              <a:off x="1401800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93" name="Line"/>
            <p:cNvSpPr/>
            <p:nvPr/>
          </p:nvSpPr>
          <p:spPr>
            <a:xfrm flipV="1">
              <a:off x="1538752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94" name="Line"/>
            <p:cNvSpPr/>
            <p:nvPr/>
          </p:nvSpPr>
          <p:spPr>
            <a:xfrm flipV="1">
              <a:off x="16668145"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95" name="Line"/>
            <p:cNvSpPr/>
            <p:nvPr/>
          </p:nvSpPr>
          <p:spPr>
            <a:xfrm flipV="1">
              <a:off x="17917282"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96" name="Line"/>
            <p:cNvSpPr/>
            <p:nvPr/>
          </p:nvSpPr>
          <p:spPr>
            <a:xfrm flipV="1">
              <a:off x="20161676"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97" name="Line"/>
            <p:cNvSpPr/>
            <p:nvPr/>
          </p:nvSpPr>
          <p:spPr>
            <a:xfrm flipV="1">
              <a:off x="21968603" y="60410"/>
              <a:ext cx="1" cy="959579"/>
            </a:xfrm>
            <a:prstGeom prst="line">
              <a:avLst/>
            </a:prstGeom>
            <a:noFill/>
            <a:ln w="25400" cap="flat">
              <a:solidFill>
                <a:srgbClr val="A1A99E"/>
              </a:solidFill>
              <a:prstDash val="solid"/>
              <a:miter lim="400000"/>
            </a:ln>
            <a:effectLst/>
          </p:spPr>
          <p:txBody>
            <a:bodyPr wrap="square" lIns="50800" tIns="50800" rIns="50800" bIns="50800" numCol="1" anchor="ctr">
              <a:noAutofit/>
            </a:bodyPr>
            <a:lstStyle/>
            <a:p>
              <a:pPr/>
            </a:p>
          </p:txBody>
        </p:sp>
        <p:sp>
          <p:nvSpPr>
            <p:cNvPr id="598" name="3000"/>
            <p:cNvSpPr txBox="1"/>
            <p:nvPr/>
          </p:nvSpPr>
          <p:spPr>
            <a:xfrm>
              <a:off x="2968613" y="0"/>
              <a:ext cx="94805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3000</a:t>
              </a:r>
            </a:p>
          </p:txBody>
        </p:sp>
        <p:sp>
          <p:nvSpPr>
            <p:cNvPr id="599" name="2000"/>
            <p:cNvSpPr txBox="1"/>
            <p:nvPr/>
          </p:nvSpPr>
          <p:spPr>
            <a:xfrm>
              <a:off x="6392323" y="0"/>
              <a:ext cx="947726"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2000</a:t>
              </a:r>
            </a:p>
          </p:txBody>
        </p:sp>
        <p:sp>
          <p:nvSpPr>
            <p:cNvPr id="600" name="1000"/>
            <p:cNvSpPr txBox="1"/>
            <p:nvPr/>
          </p:nvSpPr>
          <p:spPr>
            <a:xfrm>
              <a:off x="9870400" y="0"/>
              <a:ext cx="90777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1000</a:t>
              </a:r>
            </a:p>
          </p:txBody>
        </p:sp>
        <p:sp>
          <p:nvSpPr>
            <p:cNvPr id="601" name="900"/>
            <p:cNvSpPr txBox="1"/>
            <p:nvPr/>
          </p:nvSpPr>
          <p:spPr>
            <a:xfrm>
              <a:off x="11193550"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900</a:t>
              </a:r>
            </a:p>
          </p:txBody>
        </p:sp>
        <p:sp>
          <p:nvSpPr>
            <p:cNvPr id="602" name="800"/>
            <p:cNvSpPr txBox="1"/>
            <p:nvPr/>
          </p:nvSpPr>
          <p:spPr>
            <a:xfrm>
              <a:off x="12484618" y="0"/>
              <a:ext cx="74630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800</a:t>
              </a:r>
            </a:p>
          </p:txBody>
        </p:sp>
        <p:sp>
          <p:nvSpPr>
            <p:cNvPr id="603" name="700"/>
            <p:cNvSpPr txBox="1"/>
            <p:nvPr/>
          </p:nvSpPr>
          <p:spPr>
            <a:xfrm>
              <a:off x="13682020" y="0"/>
              <a:ext cx="720218"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700</a:t>
              </a:r>
            </a:p>
          </p:txBody>
        </p:sp>
        <p:sp>
          <p:nvSpPr>
            <p:cNvPr id="604" name="600"/>
            <p:cNvSpPr txBox="1"/>
            <p:nvPr/>
          </p:nvSpPr>
          <p:spPr>
            <a:xfrm>
              <a:off x="15026554" y="0"/>
              <a:ext cx="74168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600</a:t>
              </a:r>
            </a:p>
          </p:txBody>
        </p:sp>
        <p:sp>
          <p:nvSpPr>
            <p:cNvPr id="605" name="500"/>
            <p:cNvSpPr txBox="1"/>
            <p:nvPr/>
          </p:nvSpPr>
          <p:spPr>
            <a:xfrm>
              <a:off x="16302753" y="0"/>
              <a:ext cx="730785"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500</a:t>
              </a:r>
            </a:p>
          </p:txBody>
        </p:sp>
        <p:sp>
          <p:nvSpPr>
            <p:cNvPr id="606" name="400"/>
            <p:cNvSpPr txBox="1"/>
            <p:nvPr/>
          </p:nvSpPr>
          <p:spPr>
            <a:xfrm>
              <a:off x="17519276" y="0"/>
              <a:ext cx="759842"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400</a:t>
              </a:r>
            </a:p>
          </p:txBody>
        </p:sp>
        <p:sp>
          <p:nvSpPr>
            <p:cNvPr id="607" name="0"/>
            <p:cNvSpPr txBox="1"/>
            <p:nvPr/>
          </p:nvSpPr>
          <p:spPr>
            <a:xfrm>
              <a:off x="19996880" y="0"/>
              <a:ext cx="329591"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0</a:t>
              </a:r>
            </a:p>
          </p:txBody>
        </p:sp>
        <p:sp>
          <p:nvSpPr>
            <p:cNvPr id="608" name="50"/>
            <p:cNvSpPr txBox="1"/>
            <p:nvPr/>
          </p:nvSpPr>
          <p:spPr>
            <a:xfrm>
              <a:off x="21710856" y="0"/>
              <a:ext cx="515494" cy="530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pc="-26" sz="2600"/>
              </a:lvl1pPr>
            </a:lstStyle>
            <a:p>
              <a:pPr/>
              <a:r>
                <a:t>50</a:t>
              </a:r>
            </a:p>
          </p:txBody>
        </p:sp>
      </p:grpSp>
      <p:sp>
        <p:nvSpPr>
          <p:cNvPr id="610" name="Israel"/>
          <p:cNvSpPr/>
          <p:nvPr/>
        </p:nvSpPr>
        <p:spPr>
          <a:xfrm>
            <a:off x="1281980" y="11524771"/>
            <a:ext cx="9434635" cy="531776"/>
          </a:xfrm>
          <a:prstGeom prst="rect">
            <a:avLst/>
          </a:prstGeom>
          <a:solidFill>
            <a:schemeClr val="accent5">
              <a:hueOff val="38068"/>
              <a:lumOff val="-1459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Israel</a:t>
            </a:r>
          </a:p>
        </p:txBody>
      </p:sp>
      <p:sp>
        <p:nvSpPr>
          <p:cNvPr id="611" name="Exilio"/>
          <p:cNvSpPr/>
          <p:nvPr/>
        </p:nvSpPr>
        <p:spPr>
          <a:xfrm>
            <a:off x="9335080" y="10928203"/>
            <a:ext cx="895135"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Exilio</a:t>
            </a:r>
          </a:p>
        </p:txBody>
      </p:sp>
      <p:sp>
        <p:nvSpPr>
          <p:cNvPr id="612" name="Rectangle"/>
          <p:cNvSpPr/>
          <p:nvPr/>
        </p:nvSpPr>
        <p:spPr>
          <a:xfrm>
            <a:off x="10692676" y="11533203"/>
            <a:ext cx="4932907" cy="514913"/>
          </a:xfrm>
          <a:prstGeom prst="rect">
            <a:avLst/>
          </a:prstGeom>
          <a:solidFill>
            <a:schemeClr val="accent5">
              <a:hueOff val="38068"/>
              <a:lumOff val="-14599"/>
            </a:schemeClr>
          </a:solidFill>
          <a:ln w="12700">
            <a:miter lim="400000"/>
          </a:ln>
        </p:spPr>
        <p:txBody>
          <a:bodyPr lIns="50800" tIns="50800" rIns="50800" bIns="50800" anchor="ctr"/>
          <a:lstStyle/>
          <a:p>
            <a: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pPr>
          </a:p>
        </p:txBody>
      </p:sp>
      <p:sp>
        <p:nvSpPr>
          <p:cNvPr id="613" name="Iglesia"/>
          <p:cNvSpPr/>
          <p:nvPr/>
        </p:nvSpPr>
        <p:spPr>
          <a:xfrm>
            <a:off x="15720697" y="11535526"/>
            <a:ext cx="2991633" cy="510266"/>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Iglesia</a:t>
            </a:r>
          </a:p>
        </p:txBody>
      </p:sp>
      <p:sp>
        <p:nvSpPr>
          <p:cNvPr id="614" name="Reino de jesucristo"/>
          <p:cNvSpPr/>
          <p:nvPr/>
        </p:nvSpPr>
        <p:spPr>
          <a:xfrm>
            <a:off x="19057397" y="11533203"/>
            <a:ext cx="4938947" cy="514913"/>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Reino de jesucristo</a:t>
            </a:r>
          </a:p>
        </p:txBody>
      </p:sp>
      <p:sp>
        <p:nvSpPr>
          <p:cNvPr id="615" name="ADAN"/>
          <p:cNvSpPr/>
          <p:nvPr/>
        </p:nvSpPr>
        <p:spPr>
          <a:xfrm>
            <a:off x="-6131496" y="11531400"/>
            <a:ext cx="3169222" cy="519076"/>
          </a:xfrm>
          <a:prstGeom prst="rect">
            <a:avLst/>
          </a:prstGeom>
          <a:solidFill>
            <a:schemeClr val="accent4">
              <a:hueOff val="272893"/>
              <a:satOff val="6167"/>
              <a:lumOff val="21491"/>
            </a:schemeClr>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ADAN</a:t>
            </a:r>
          </a:p>
        </p:txBody>
      </p:sp>
      <p:sp>
        <p:nvSpPr>
          <p:cNvPr id="616" name="noé"/>
          <p:cNvSpPr/>
          <p:nvPr/>
        </p:nvSpPr>
        <p:spPr>
          <a:xfrm>
            <a:off x="-2866405" y="11531400"/>
            <a:ext cx="2474038" cy="519076"/>
          </a:xfrm>
          <a:prstGeom prst="rect">
            <a:avLst/>
          </a:prstGeom>
          <a:solidFill>
            <a:schemeClr val="accent1"/>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noé</a:t>
            </a:r>
          </a:p>
        </p:txBody>
      </p:sp>
      <p:sp>
        <p:nvSpPr>
          <p:cNvPr id="617" name="Rectangle"/>
          <p:cNvSpPr/>
          <p:nvPr/>
        </p:nvSpPr>
        <p:spPr>
          <a:xfrm>
            <a:off x="899501" y="12519759"/>
            <a:ext cx="3884175" cy="608012"/>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18" name="David"/>
          <p:cNvSpPr/>
          <p:nvPr/>
        </p:nvSpPr>
        <p:spPr>
          <a:xfrm>
            <a:off x="4114701" y="10927859"/>
            <a:ext cx="1122669" cy="57499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latin typeface="Founders Grotesk Condensed"/>
                <a:ea typeface="Founders Grotesk Condensed"/>
                <a:cs typeface="Founders Grotesk Condensed"/>
                <a:sym typeface="Founders Grotesk Condensed"/>
              </a:defRPr>
            </a:lvl1pPr>
          </a:lstStyle>
          <a:p>
            <a:pPr/>
            <a:r>
              <a:t>David</a:t>
            </a:r>
          </a:p>
        </p:txBody>
      </p:sp>
      <p:sp>
        <p:nvSpPr>
          <p:cNvPr id="619" name="Moises"/>
          <p:cNvSpPr/>
          <p:nvPr/>
        </p:nvSpPr>
        <p:spPr>
          <a:xfrm>
            <a:off x="2247919" y="10927859"/>
            <a:ext cx="1187339" cy="57499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lvl1pPr>
          </a:lstStyle>
          <a:p>
            <a:pPr/>
            <a:r>
              <a:t>Moises</a:t>
            </a:r>
          </a:p>
        </p:txBody>
      </p:sp>
      <p:sp>
        <p:nvSpPr>
          <p:cNvPr id="620" name="Abraham"/>
          <p:cNvSpPr/>
          <p:nvPr/>
        </p:nvSpPr>
        <p:spPr>
          <a:xfrm>
            <a:off x="13176" y="10952296"/>
            <a:ext cx="1362199" cy="526123"/>
          </a:xfrm>
          <a:prstGeom prst="rect">
            <a:avLst/>
          </a:prstGeom>
          <a:solidFill>
            <a:schemeClr val="accent4"/>
          </a:solidFill>
          <a:ln w="12700">
            <a:solidFill>
              <a:srgbClr val="A1A99E"/>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cap="all" spc="126" sz="2100">
                <a:latin typeface="Founders Grotesk Condensed"/>
                <a:ea typeface="Founders Grotesk Condensed"/>
                <a:cs typeface="Founders Grotesk Condensed"/>
                <a:sym typeface="Founders Grotesk Condensed"/>
              </a:defRPr>
            </a:lvl1pPr>
          </a:lstStyle>
          <a:p>
            <a:pPr/>
            <a:r>
              <a:t>Abraham</a:t>
            </a:r>
          </a:p>
        </p:txBody>
      </p:sp>
      <p:sp>
        <p:nvSpPr>
          <p:cNvPr id="621" name="redbiblica.org"/>
          <p:cNvSpPr/>
          <p:nvPr/>
        </p:nvSpPr>
        <p:spPr>
          <a:xfrm>
            <a:off x="-6126376" y="12981987"/>
            <a:ext cx="2161215" cy="4620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100000"/>
              </a:lnSpc>
              <a:spcBef>
                <a:spcPts val="0"/>
              </a:spcBef>
              <a:defRPr cap="all" spc="120" sz="2000">
                <a:solidFill>
                  <a:srgbClr val="FFFFFF"/>
                </a:solidFill>
                <a:latin typeface="Founders Grotesk Condensed"/>
                <a:ea typeface="Founders Grotesk Condensed"/>
                <a:cs typeface="Founders Grotesk Condensed"/>
                <a:sym typeface="Founders Grotesk Condensed"/>
              </a:defRPr>
            </a:lvl1pPr>
          </a:lstStyle>
          <a:p>
            <a:pPr/>
            <a:r>
              <a:t>redbiblica.org</a:t>
            </a:r>
          </a:p>
        </p:txBody>
      </p:sp>
      <p:sp>
        <p:nvSpPr>
          <p:cNvPr id="622" name="Tribulación"/>
          <p:cNvSpPr/>
          <p:nvPr/>
        </p:nvSpPr>
        <p:spPr>
          <a:xfrm rot="16200000">
            <a:off x="18063343" y="12634409"/>
            <a:ext cx="1528900" cy="378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cap="all" spc="132" sz="2200">
                <a:solidFill>
                  <a:srgbClr val="FFFFFF"/>
                </a:solidFill>
                <a:latin typeface="Founders Grotesk Condensed"/>
                <a:ea typeface="Founders Grotesk Condensed"/>
                <a:cs typeface="Founders Grotesk Condensed"/>
                <a:sym typeface="Founders Grotesk Condensed"/>
              </a:defRPr>
            </a:lvl1pPr>
          </a:lstStyle>
          <a:p>
            <a:pPr/>
            <a:r>
              <a:t>Tribulación</a:t>
            </a:r>
          </a:p>
        </p:txBody>
      </p:sp>
      <p:pic>
        <p:nvPicPr>
          <p:cNvPr id="623" name="cross.jpeg" descr="cross.jpeg"/>
          <p:cNvPicPr>
            <a:picLocks noChangeAspect="1"/>
          </p:cNvPicPr>
          <p:nvPr/>
        </p:nvPicPr>
        <p:blipFill>
          <a:blip r:embed="rId2">
            <a:extLst/>
          </a:blip>
          <a:srcRect l="19861" t="6051" r="21199" b="2698"/>
          <a:stretch>
            <a:fillRect/>
          </a:stretch>
        </p:blipFill>
        <p:spPr>
          <a:xfrm>
            <a:off x="15178968" y="8626248"/>
            <a:ext cx="894962" cy="1385568"/>
          </a:xfrm>
          <a:custGeom>
            <a:avLst/>
            <a:gdLst/>
            <a:ahLst/>
            <a:cxnLst>
              <a:cxn ang="0">
                <a:pos x="wd2" y="hd2"/>
              </a:cxn>
              <a:cxn ang="5400000">
                <a:pos x="wd2" y="hd2"/>
              </a:cxn>
              <a:cxn ang="10800000">
                <a:pos x="wd2" y="hd2"/>
              </a:cxn>
              <a:cxn ang="16200000">
                <a:pos x="wd2" y="hd2"/>
              </a:cxn>
            </a:cxnLst>
            <a:rect l="0" t="0" r="r" b="b"/>
            <a:pathLst>
              <a:path w="21427" h="21591" fill="norm" stroke="1" extrusionOk="0">
                <a:moveTo>
                  <a:pt x="11764" y="0"/>
                </a:moveTo>
                <a:cubicBezTo>
                  <a:pt x="11401" y="-2"/>
                  <a:pt x="10948" y="3"/>
                  <a:pt x="10357" y="13"/>
                </a:cubicBezTo>
                <a:lnTo>
                  <a:pt x="7830" y="56"/>
                </a:lnTo>
                <a:cubicBezTo>
                  <a:pt x="7824" y="71"/>
                  <a:pt x="7826" y="231"/>
                  <a:pt x="7820" y="260"/>
                </a:cubicBezTo>
                <a:lnTo>
                  <a:pt x="7706" y="2097"/>
                </a:lnTo>
                <a:lnTo>
                  <a:pt x="7583" y="4131"/>
                </a:lnTo>
                <a:lnTo>
                  <a:pt x="3791" y="4175"/>
                </a:lnTo>
                <a:lnTo>
                  <a:pt x="0" y="4218"/>
                </a:lnTo>
                <a:lnTo>
                  <a:pt x="10" y="5820"/>
                </a:lnTo>
                <a:cubicBezTo>
                  <a:pt x="11" y="7253"/>
                  <a:pt x="59" y="7466"/>
                  <a:pt x="551" y="7867"/>
                </a:cubicBezTo>
                <a:cubicBezTo>
                  <a:pt x="1100" y="8314"/>
                  <a:pt x="1114" y="8315"/>
                  <a:pt x="3772" y="8294"/>
                </a:cubicBezTo>
                <a:cubicBezTo>
                  <a:pt x="5237" y="8282"/>
                  <a:pt x="6719" y="8343"/>
                  <a:pt x="7070" y="8430"/>
                </a:cubicBezTo>
                <a:lnTo>
                  <a:pt x="7706" y="8590"/>
                </a:lnTo>
                <a:lnTo>
                  <a:pt x="7706" y="14478"/>
                </a:lnTo>
                <a:cubicBezTo>
                  <a:pt x="7706" y="14775"/>
                  <a:pt x="7706" y="14900"/>
                  <a:pt x="7706" y="15171"/>
                </a:cubicBezTo>
                <a:cubicBezTo>
                  <a:pt x="7754" y="17674"/>
                  <a:pt x="7801" y="18938"/>
                  <a:pt x="7858" y="19809"/>
                </a:cubicBezTo>
                <a:cubicBezTo>
                  <a:pt x="8009" y="20988"/>
                  <a:pt x="8307" y="21266"/>
                  <a:pt x="8979" y="21442"/>
                </a:cubicBezTo>
                <a:cubicBezTo>
                  <a:pt x="9270" y="21518"/>
                  <a:pt x="10453" y="21585"/>
                  <a:pt x="11602" y="21590"/>
                </a:cubicBezTo>
                <a:cubicBezTo>
                  <a:pt x="13196" y="21598"/>
                  <a:pt x="13775" y="21543"/>
                  <a:pt x="14063" y="21355"/>
                </a:cubicBezTo>
                <a:cubicBezTo>
                  <a:pt x="14394" y="21140"/>
                  <a:pt x="14443" y="20332"/>
                  <a:pt x="14443" y="14862"/>
                </a:cubicBezTo>
                <a:cubicBezTo>
                  <a:pt x="14443" y="10033"/>
                  <a:pt x="14515" y="8586"/>
                  <a:pt x="14747" y="8492"/>
                </a:cubicBezTo>
                <a:cubicBezTo>
                  <a:pt x="14913" y="8425"/>
                  <a:pt x="16415" y="8340"/>
                  <a:pt x="18092" y="8306"/>
                </a:cubicBezTo>
                <a:cubicBezTo>
                  <a:pt x="21600" y="8234"/>
                  <a:pt x="21422" y="8336"/>
                  <a:pt x="21427" y="6543"/>
                </a:cubicBezTo>
                <a:cubicBezTo>
                  <a:pt x="21431" y="5367"/>
                  <a:pt x="21096" y="4604"/>
                  <a:pt x="20506" y="4422"/>
                </a:cubicBezTo>
                <a:cubicBezTo>
                  <a:pt x="20283" y="4354"/>
                  <a:pt x="18864" y="4258"/>
                  <a:pt x="17341" y="4212"/>
                </a:cubicBezTo>
                <a:lnTo>
                  <a:pt x="14567" y="4131"/>
                </a:lnTo>
                <a:lnTo>
                  <a:pt x="14443" y="2431"/>
                </a:lnTo>
                <a:cubicBezTo>
                  <a:pt x="14326" y="770"/>
                  <a:pt x="14312" y="722"/>
                  <a:pt x="13607" y="353"/>
                </a:cubicBezTo>
                <a:cubicBezTo>
                  <a:pt x="13101" y="87"/>
                  <a:pt x="12852" y="7"/>
                  <a:pt x="11764" y="0"/>
                </a:cubicBezTo>
                <a:close/>
              </a:path>
            </a:pathLst>
          </a:custGeom>
          <a:ln w="12700">
            <a:miter lim="400000"/>
          </a:ln>
        </p:spPr>
      </p:pic>
      <p:sp>
        <p:nvSpPr>
          <p:cNvPr id="624" name="Rectangle"/>
          <p:cNvSpPr/>
          <p:nvPr/>
        </p:nvSpPr>
        <p:spPr>
          <a:xfrm>
            <a:off x="17568260" y="2655526"/>
            <a:ext cx="23674406" cy="946880"/>
          </a:xfrm>
          <a:prstGeom prst="rect">
            <a:avLst/>
          </a:prstGeom>
          <a:solidFill>
            <a:srgbClr val="FFFFFF"/>
          </a:solidFill>
          <a:ln w="12700">
            <a:solidFill>
              <a:srgbClr val="000000"/>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625" name="Line"/>
          <p:cNvSpPr/>
          <p:nvPr/>
        </p:nvSpPr>
        <p:spPr>
          <a:xfrm flipV="1">
            <a:off x="19055762" y="2649176"/>
            <a:ext cx="1" cy="959579"/>
          </a:xfrm>
          <a:prstGeom prst="line">
            <a:avLst/>
          </a:prstGeom>
          <a:ln w="25400">
            <a:solidFill>
              <a:srgbClr val="A1A99E"/>
            </a:solidFill>
            <a:miter lim="400000"/>
          </a:ln>
        </p:spPr>
        <p:txBody>
          <a:bodyPr lIns="50800" tIns="50800" rIns="50800" bIns="50800" anchor="ctr"/>
          <a:lstStyle/>
          <a:p>
            <a:pPr/>
          </a:p>
        </p:txBody>
      </p:sp>
      <p:sp>
        <p:nvSpPr>
          <p:cNvPr id="626" name="Line"/>
          <p:cNvSpPr/>
          <p:nvPr/>
        </p:nvSpPr>
        <p:spPr>
          <a:xfrm flipV="1">
            <a:off x="18625318" y="2649176"/>
            <a:ext cx="1" cy="959579"/>
          </a:xfrm>
          <a:prstGeom prst="line">
            <a:avLst/>
          </a:prstGeom>
          <a:ln w="25400">
            <a:solidFill>
              <a:srgbClr val="A1A99E"/>
            </a:solidFill>
            <a:miter lim="400000"/>
          </a:ln>
        </p:spPr>
        <p:txBody>
          <a:bodyPr lIns="50800" tIns="50800" rIns="50800" bIns="50800" anchor="ctr"/>
          <a:lstStyle/>
          <a:p>
            <a:pPr/>
          </a:p>
        </p:txBody>
      </p:sp>
      <p:sp>
        <p:nvSpPr>
          <p:cNvPr id="627" name="Line"/>
          <p:cNvSpPr/>
          <p:nvPr/>
        </p:nvSpPr>
        <p:spPr>
          <a:xfrm flipV="1">
            <a:off x="24151669" y="2623776"/>
            <a:ext cx="1" cy="959579"/>
          </a:xfrm>
          <a:prstGeom prst="line">
            <a:avLst/>
          </a:prstGeom>
          <a:ln w="25400">
            <a:solidFill>
              <a:srgbClr val="A1A99E"/>
            </a:solidFill>
            <a:miter lim="400000"/>
          </a:ln>
        </p:spPr>
        <p:txBody>
          <a:bodyPr lIns="50800" tIns="50800" rIns="50800" bIns="50800" anchor="ctr"/>
          <a:lstStyle/>
          <a:p>
            <a:pPr/>
          </a:p>
        </p:txBody>
      </p:sp>
      <p:sp>
        <p:nvSpPr>
          <p:cNvPr id="628" name="3000"/>
          <p:cNvSpPr txBox="1"/>
          <p:nvPr/>
        </p:nvSpPr>
        <p:spPr>
          <a:xfrm>
            <a:off x="2068181" y="5395745"/>
            <a:ext cx="948056"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26" sz="2600"/>
            </a:lvl1pPr>
          </a:lstStyle>
          <a:p>
            <a:pPr/>
            <a:r>
              <a:t>3000</a:t>
            </a:r>
          </a:p>
        </p:txBody>
      </p:sp>
      <p:sp>
        <p:nvSpPr>
          <p:cNvPr id="629" name="2000"/>
          <p:cNvSpPr txBox="1"/>
          <p:nvPr/>
        </p:nvSpPr>
        <p:spPr>
          <a:xfrm>
            <a:off x="17171251" y="2637805"/>
            <a:ext cx="947725"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26" sz="2600"/>
            </a:lvl1pPr>
          </a:lstStyle>
          <a:p>
            <a:pPr/>
            <a:r>
              <a:t>2000</a:t>
            </a:r>
          </a:p>
        </p:txBody>
      </p:sp>
      <p:sp>
        <p:nvSpPr>
          <p:cNvPr id="630" name="1000"/>
          <p:cNvSpPr txBox="1"/>
          <p:nvPr/>
        </p:nvSpPr>
        <p:spPr>
          <a:xfrm>
            <a:off x="21072985" y="2637805"/>
            <a:ext cx="907771"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26" sz="2600"/>
            </a:lvl1pPr>
          </a:lstStyle>
          <a:p>
            <a:pPr/>
            <a:r>
              <a:t>1000</a:t>
            </a:r>
          </a:p>
        </p:txBody>
      </p:sp>
      <p:sp>
        <p:nvSpPr>
          <p:cNvPr id="631" name="7"/>
          <p:cNvSpPr txBox="1"/>
          <p:nvPr/>
        </p:nvSpPr>
        <p:spPr>
          <a:xfrm>
            <a:off x="18681323" y="2637805"/>
            <a:ext cx="292939" cy="530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26" sz="2600"/>
            </a:lvl1pPr>
          </a:lstStyle>
          <a:p>
            <a:pPr/>
            <a:r>
              <a:t>7</a:t>
            </a:r>
          </a:p>
        </p:txBody>
      </p:sp>
      <p:sp>
        <p:nvSpPr>
          <p:cNvPr id="632" name="DIA DEL SEÑOR"/>
          <p:cNvSpPr txBox="1"/>
          <p:nvPr/>
        </p:nvSpPr>
        <p:spPr>
          <a:xfrm>
            <a:off x="18652667" y="6378765"/>
            <a:ext cx="5552855" cy="958470"/>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lnSpc>
                <a:spcPct val="100000"/>
              </a:lnSpc>
              <a:spcBef>
                <a:spcPts val="0"/>
              </a:spcBef>
              <a:defRPr b="1" cap="all" spc="318" sz="5300">
                <a:latin typeface="Founders Grotesk Condensed"/>
                <a:ea typeface="Founders Grotesk Condensed"/>
                <a:cs typeface="Founders Grotesk Condensed"/>
                <a:sym typeface="Founders Grotesk Condensed"/>
              </a:defRPr>
            </a:lvl1pPr>
          </a:lstStyle>
          <a:p>
            <a:pPr/>
            <a:r>
              <a:t>DIA DEL SEÑOR</a:t>
            </a:r>
          </a:p>
        </p:txBody>
      </p:sp>
      <p:sp>
        <p:nvSpPr>
          <p:cNvPr id="633" name="Rectangle 29"/>
          <p:cNvSpPr/>
          <p:nvPr/>
        </p:nvSpPr>
        <p:spPr>
          <a:xfrm>
            <a:off x="6090162" y="4276627"/>
            <a:ext cx="7332680" cy="806749"/>
          </a:xfrm>
          <a:prstGeom prst="rect">
            <a:avLst/>
          </a:prstGeom>
          <a:solidFill>
            <a:srgbClr val="DDDDDD"/>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34" name="Rectangle 31"/>
          <p:cNvSpPr/>
          <p:nvPr/>
        </p:nvSpPr>
        <p:spPr>
          <a:xfrm>
            <a:off x="1080592" y="7319961"/>
            <a:ext cx="817219" cy="3004426"/>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35" name="Rectangle 32"/>
          <p:cNvSpPr/>
          <p:nvPr/>
        </p:nvSpPr>
        <p:spPr>
          <a:xfrm>
            <a:off x="11110192" y="9509187"/>
            <a:ext cx="3746006" cy="836931"/>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36" name="Rectangle 32"/>
          <p:cNvSpPr/>
          <p:nvPr/>
        </p:nvSpPr>
        <p:spPr>
          <a:xfrm>
            <a:off x="1123307" y="9508911"/>
            <a:ext cx="8767033" cy="837481"/>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37" name="Rectangle 36"/>
          <p:cNvSpPr/>
          <p:nvPr/>
        </p:nvSpPr>
        <p:spPr>
          <a:xfrm>
            <a:off x="7272441" y="6522748"/>
            <a:ext cx="7544437"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38" name="Rectangle 32"/>
          <p:cNvSpPr/>
          <p:nvPr/>
        </p:nvSpPr>
        <p:spPr>
          <a:xfrm>
            <a:off x="15191429" y="5969620"/>
            <a:ext cx="2874964" cy="831891"/>
          </a:xfrm>
          <a:prstGeom prst="rect">
            <a:avLst/>
          </a:prstGeom>
          <a:solidFill>
            <a:srgbClr val="DDDDDD"/>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39" name="Down Arrow 33"/>
          <p:cNvSpPr/>
          <p:nvPr/>
        </p:nvSpPr>
        <p:spPr>
          <a:xfrm rot="20648555">
            <a:off x="17370626" y="6062683"/>
            <a:ext cx="1967432" cy="5589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40" name="Rectangle 29"/>
          <p:cNvSpPr/>
          <p:nvPr/>
        </p:nvSpPr>
        <p:spPr>
          <a:xfrm>
            <a:off x="1079636" y="4107141"/>
            <a:ext cx="4682433"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41" name="Rectangle 28"/>
          <p:cNvSpPr/>
          <p:nvPr/>
        </p:nvSpPr>
        <p:spPr>
          <a:xfrm>
            <a:off x="2943100" y="6522748"/>
            <a:ext cx="2161215" cy="806749"/>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42" name="Rectangle 9"/>
          <p:cNvSpPr/>
          <p:nvPr/>
        </p:nvSpPr>
        <p:spPr>
          <a:xfrm>
            <a:off x="2447623" y="3775750"/>
            <a:ext cx="3678942" cy="1971677"/>
          </a:xfrm>
          <a:prstGeom prst="rect">
            <a:avLst/>
          </a:prstGeom>
          <a:solidFill>
            <a:srgbClr val="C4BD97"/>
          </a:solidFill>
          <a:ln w="12700">
            <a:solidFill>
              <a:srgbClr val="948A54"/>
            </a:solidFill>
          </a:ln>
          <a:effectLst>
            <a:outerShdw sx="100000" sy="100000" kx="0" ky="0" algn="b" rotWithShape="0" blurRad="63500" dist="60314" dir="3732782">
              <a:srgbClr val="000000">
                <a:alpha val="50000"/>
              </a:srgbClr>
            </a:outerShdw>
          </a:effectLst>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43" name="Rectangle 10"/>
          <p:cNvSpPr/>
          <p:nvPr/>
        </p:nvSpPr>
        <p:spPr>
          <a:xfrm>
            <a:off x="4252779" y="6040984"/>
            <a:ext cx="3145681" cy="1833217"/>
          </a:xfrm>
          <a:prstGeom prst="rect">
            <a:avLst/>
          </a:prstGeom>
          <a:solidFill>
            <a:srgbClr val="B3A2C7"/>
          </a:solidFill>
          <a:ln w="12700">
            <a:solidFill>
              <a:srgbClr val="604A7B"/>
            </a:solidFill>
          </a:ln>
          <a:effectLst>
            <a:outerShdw sx="100000" sy="100000" kx="0" ky="0" algn="b" rotWithShape="0" blurRad="63500" dist="60314" dir="3674018">
              <a:srgbClr val="000000">
                <a:alpha val="50000"/>
              </a:srgbClr>
            </a:outerShdw>
          </a:effectLst>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44" name="TextBox 16"/>
          <p:cNvSpPr txBox="1"/>
          <p:nvPr/>
        </p:nvSpPr>
        <p:spPr>
          <a:xfrm>
            <a:off x="2577941" y="3831947"/>
            <a:ext cx="3418305" cy="1859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ctr" defTabSz="914400">
              <a:lnSpc>
                <a:spcPct val="100000"/>
              </a:lnSpc>
              <a:spcBef>
                <a:spcPts val="0"/>
              </a:spcBef>
              <a:defRPr b="1" spc="0" sz="3600">
                <a:latin typeface="Calibri"/>
                <a:ea typeface="Calibri"/>
                <a:cs typeface="Calibri"/>
                <a:sym typeface="Calibri"/>
              </a:defRPr>
            </a:pPr>
            <a:r>
              <a:t>Pacto Imobiliario</a:t>
            </a:r>
          </a:p>
          <a:p>
            <a:pPr algn="ctr" defTabSz="914400">
              <a:lnSpc>
                <a:spcPct val="100000"/>
              </a:lnSpc>
              <a:spcBef>
                <a:spcPts val="0"/>
              </a:spcBef>
              <a:defRPr spc="0" sz="3600">
                <a:latin typeface="Calibri"/>
                <a:ea typeface="Calibri"/>
                <a:cs typeface="Calibri"/>
                <a:sym typeface="Calibri"/>
              </a:defRPr>
            </a:pPr>
            <a:r>
              <a:t>“</a:t>
            </a:r>
            <a:r>
              <a:rPr i="1"/>
              <a:t>Tierra</a:t>
            </a:r>
            <a:r>
              <a:t>” </a:t>
            </a:r>
            <a:br/>
            <a:r>
              <a:t>Dt .29-30</a:t>
            </a:r>
          </a:p>
        </p:txBody>
      </p:sp>
      <p:sp>
        <p:nvSpPr>
          <p:cNvPr id="645" name="TextBox 17"/>
          <p:cNvSpPr txBox="1"/>
          <p:nvPr/>
        </p:nvSpPr>
        <p:spPr>
          <a:xfrm>
            <a:off x="4323853" y="5983782"/>
            <a:ext cx="3080957" cy="1859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Pacto Davídico</a:t>
            </a:r>
          </a:p>
          <a:p>
            <a:pPr algn="ctr" defTabSz="914400">
              <a:lnSpc>
                <a:spcPct val="100000"/>
              </a:lnSpc>
              <a:spcBef>
                <a:spcPts val="0"/>
              </a:spcBef>
              <a:defRPr spc="0" sz="3600">
                <a:latin typeface="Calibri"/>
                <a:ea typeface="Calibri"/>
                <a:cs typeface="Calibri"/>
                <a:sym typeface="Calibri"/>
              </a:defRPr>
            </a:pPr>
            <a:r>
              <a:t>“</a:t>
            </a:r>
            <a:r>
              <a:rPr i="1"/>
              <a:t>Simiente</a:t>
            </a:r>
            <a:r>
              <a:t>” </a:t>
            </a:r>
            <a:br/>
            <a:r>
              <a:t>2 Sam 7:11-17</a:t>
            </a:r>
          </a:p>
        </p:txBody>
      </p:sp>
      <p:sp>
        <p:nvSpPr>
          <p:cNvPr id="646" name="Rectangle 30"/>
          <p:cNvSpPr/>
          <p:nvPr/>
        </p:nvSpPr>
        <p:spPr>
          <a:xfrm>
            <a:off x="1080592" y="4394454"/>
            <a:ext cx="817219" cy="1725123"/>
          </a:xfrm>
          <a:prstGeom prst="rect">
            <a:avLst/>
          </a:prstGeom>
          <a:solidFill>
            <a:srgbClr val="D9D9D9"/>
          </a:solidFill>
          <a:ln w="12700">
            <a:miter lim="400000"/>
          </a:ln>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nvGrpSpPr>
          <p:cNvPr id="650" name="Group"/>
          <p:cNvGrpSpPr/>
          <p:nvPr/>
        </p:nvGrpSpPr>
        <p:grpSpPr>
          <a:xfrm>
            <a:off x="13363832" y="2498865"/>
            <a:ext cx="4016646" cy="9768799"/>
            <a:chOff x="0" y="0"/>
            <a:chExt cx="4016645" cy="9768798"/>
          </a:xfrm>
        </p:grpSpPr>
        <p:sp>
          <p:nvSpPr>
            <p:cNvPr id="647" name="Rectangle 12"/>
            <p:cNvSpPr/>
            <p:nvPr/>
          </p:nvSpPr>
          <p:spPr>
            <a:xfrm>
              <a:off x="1278206" y="0"/>
              <a:ext cx="1435653" cy="9768799"/>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48" name="Rectangle 13"/>
            <p:cNvSpPr/>
            <p:nvPr/>
          </p:nvSpPr>
          <p:spPr>
            <a:xfrm>
              <a:off x="2680389" y="1332614"/>
              <a:ext cx="1336257" cy="1292085"/>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49" name="Rectangle 14"/>
            <p:cNvSpPr/>
            <p:nvPr/>
          </p:nvSpPr>
          <p:spPr>
            <a:xfrm>
              <a:off x="0" y="1332614"/>
              <a:ext cx="1336257" cy="1292085"/>
            </a:xfrm>
            <a:prstGeom prst="rect">
              <a:avLst/>
            </a:prstGeom>
            <a:solidFill>
              <a:srgbClr val="A7A7A7"/>
            </a:solidFill>
            <a:ln w="12700" cap="flat">
              <a:noFill/>
              <a:miter lim="400000"/>
            </a:ln>
            <a:effectLst/>
          </p:spPr>
          <p:txBody>
            <a:bodyPr wrap="square" lIns="0" tIns="0" rIns="0" bIns="0" numCol="1" anchor="ctr">
              <a:noAutofit/>
            </a:bodyPr>
            <a:lstStyle/>
            <a:p>
              <a:pPr algn="ctr" defTabSz="914400">
                <a:lnSpc>
                  <a:spcPct val="100000"/>
                </a:lnSpc>
                <a:spcBef>
                  <a:spcPts val="0"/>
                </a:spcBef>
                <a:defRPr spc="0" sz="3600">
                  <a:solidFill>
                    <a:srgbClr val="FFFFFF"/>
                  </a:solidFill>
                  <a:latin typeface="Calibri"/>
                  <a:ea typeface="Calibri"/>
                  <a:cs typeface="Calibri"/>
                  <a:sym typeface="Calibri"/>
                </a:defRPr>
              </a:pPr>
            </a:p>
          </p:txBody>
        </p:sp>
      </p:grpSp>
      <p:sp>
        <p:nvSpPr>
          <p:cNvPr id="651" name="Cumplimiento"/>
          <p:cNvSpPr txBox="1"/>
          <p:nvPr/>
        </p:nvSpPr>
        <p:spPr>
          <a:xfrm rot="4461658">
            <a:off x="16078359" y="7845097"/>
            <a:ext cx="4145104" cy="520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1828800">
              <a:lnSpc>
                <a:spcPct val="100000"/>
              </a:lnSpc>
              <a:spcBef>
                <a:spcPts val="0"/>
              </a:spcBef>
              <a:defRPr spc="0" sz="3600">
                <a:solidFill>
                  <a:srgbClr val="001B52"/>
                </a:solidFill>
                <a:latin typeface="Franklin Gothic Medium"/>
                <a:ea typeface="Franklin Gothic Medium"/>
                <a:cs typeface="Franklin Gothic Medium"/>
                <a:sym typeface="Franklin Gothic Medium"/>
              </a:defRPr>
            </a:lvl1pPr>
          </a:lstStyle>
          <a:p>
            <a:pPr/>
            <a:r>
              <a:t>Cumplimiento</a:t>
            </a:r>
          </a:p>
        </p:txBody>
      </p:sp>
      <p:sp>
        <p:nvSpPr>
          <p:cNvPr id="652" name="TextBox 15"/>
          <p:cNvSpPr txBox="1"/>
          <p:nvPr/>
        </p:nvSpPr>
        <p:spPr>
          <a:xfrm>
            <a:off x="202662" y="5990132"/>
            <a:ext cx="2900364" cy="1871981"/>
          </a:xfrm>
          <a:prstGeom prst="rect">
            <a:avLst/>
          </a:prstGeom>
          <a:solidFill>
            <a:srgbClr val="C3D69B"/>
          </a:solidFill>
          <a:ln w="12700">
            <a:solidFill>
              <a:srgbClr val="77933C"/>
            </a:solidFill>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Pacto</a:t>
            </a:r>
          </a:p>
          <a:p>
            <a:pPr algn="ctr" defTabSz="914400">
              <a:lnSpc>
                <a:spcPct val="100000"/>
              </a:lnSpc>
              <a:spcBef>
                <a:spcPts val="0"/>
              </a:spcBef>
              <a:defRPr b="1" spc="0" sz="3600">
                <a:latin typeface="Calibri"/>
                <a:ea typeface="Calibri"/>
                <a:cs typeface="Calibri"/>
                <a:sym typeface="Calibri"/>
              </a:defRPr>
            </a:pPr>
            <a:r>
              <a:t>Abrahámico</a:t>
            </a:r>
          </a:p>
          <a:p>
            <a:pPr algn="ctr" defTabSz="914400">
              <a:lnSpc>
                <a:spcPct val="100000"/>
              </a:lnSpc>
              <a:spcBef>
                <a:spcPts val="0"/>
              </a:spcBef>
              <a:defRPr spc="0" sz="3600">
                <a:latin typeface="Calibri"/>
                <a:ea typeface="Calibri"/>
                <a:cs typeface="Calibri"/>
                <a:sym typeface="Calibri"/>
              </a:defRPr>
            </a:pPr>
            <a:r>
              <a:t>Gen 12:1-3</a:t>
            </a:r>
          </a:p>
        </p:txBody>
      </p:sp>
      <p:sp>
        <p:nvSpPr>
          <p:cNvPr id="653" name="Pacto Mosaico…"/>
          <p:cNvSpPr/>
          <p:nvPr/>
        </p:nvSpPr>
        <p:spPr>
          <a:xfrm>
            <a:off x="3201427" y="8154666"/>
            <a:ext cx="2874965" cy="1159765"/>
          </a:xfrm>
          <a:prstGeom prst="rect">
            <a:avLst/>
          </a:prstGeom>
          <a:solidFill>
            <a:schemeClr val="accent2"/>
          </a:solidFill>
          <a:ln w="38100">
            <a:solidFill>
              <a:srgbClr val="969913"/>
            </a:solidFill>
          </a:ln>
          <a:effectLst>
            <a:outerShdw sx="100000" sy="100000" kx="0" ky="0" algn="b" rotWithShape="0" blurRad="63500" dist="60314" dir="6937448">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ctr" defTabSz="584200">
              <a:lnSpc>
                <a:spcPct val="100000"/>
              </a:lnSpc>
              <a:spcBef>
                <a:spcPts val="0"/>
              </a:spcBef>
              <a:defRPr b="1" cap="all" spc="180" sz="3000">
                <a:solidFill>
                  <a:srgbClr val="FFFFFF"/>
                </a:solidFill>
                <a:latin typeface="Founders Grotesk Condensed"/>
                <a:ea typeface="Founders Grotesk Condensed"/>
                <a:cs typeface="Founders Grotesk Condensed"/>
                <a:sym typeface="Founders Grotesk Condensed"/>
              </a:defRPr>
            </a:pPr>
            <a:r>
              <a:t>Pacto Mosaico</a:t>
            </a:r>
          </a:p>
          <a:p>
            <a:pPr algn="ctr" defTabSz="584200">
              <a:lnSpc>
                <a:spcPct val="100000"/>
              </a:lnSpc>
              <a:spcBef>
                <a:spcPts val="0"/>
              </a:spcBef>
              <a:defRPr cap="all" spc="180" sz="3000">
                <a:solidFill>
                  <a:srgbClr val="FFFFFF"/>
                </a:solidFill>
                <a:latin typeface="Founders Grotesk Condensed"/>
                <a:ea typeface="Founders Grotesk Condensed"/>
                <a:cs typeface="Founders Grotesk Condensed"/>
                <a:sym typeface="Founders Grotesk Condensed"/>
              </a:defRPr>
            </a:pPr>
            <a:r>
              <a:t>Exodo 24:3-8</a:t>
            </a:r>
          </a:p>
        </p:txBody>
      </p:sp>
      <p:sp>
        <p:nvSpPr>
          <p:cNvPr id="654" name="Rectangle 11"/>
          <p:cNvSpPr/>
          <p:nvPr/>
        </p:nvSpPr>
        <p:spPr>
          <a:xfrm>
            <a:off x="9397355" y="8160786"/>
            <a:ext cx="3169222" cy="2316492"/>
          </a:xfrm>
          <a:prstGeom prst="rect">
            <a:avLst/>
          </a:prstGeom>
          <a:solidFill>
            <a:srgbClr val="E6B9B8"/>
          </a:solidFill>
          <a:ln w="12700">
            <a:solidFill>
              <a:srgbClr val="555952"/>
            </a:solidFill>
          </a:ln>
          <a:effectLst>
            <a:outerShdw sx="100000" sy="100000" kx="0" ky="0" algn="b" rotWithShape="0" blurRad="63500" dist="60314" dir="2787094">
              <a:srgbClr val="000000">
                <a:alpha val="50000"/>
              </a:srgbClr>
            </a:outerShdw>
          </a:effectLst>
        </p:spPr>
        <p:txBody>
          <a:bodyPr lIns="0" tIns="0" rIns="0" bIns="0" anchor="ctr"/>
          <a:lstStyle/>
          <a:p>
            <a:pPr algn="ctr" defTabSz="914400">
              <a:lnSpc>
                <a:spcPct val="100000"/>
              </a:lnSpc>
              <a:spcBef>
                <a:spcPts val="0"/>
              </a:spcBef>
              <a:defRPr spc="0" sz="3600">
                <a:solidFill>
                  <a:srgbClr val="FFFFFF"/>
                </a:solidFill>
                <a:latin typeface="Calibri"/>
                <a:ea typeface="Calibri"/>
                <a:cs typeface="Calibri"/>
                <a:sym typeface="Calibri"/>
              </a:defRPr>
            </a:pPr>
          </a:p>
        </p:txBody>
      </p:sp>
      <p:sp>
        <p:nvSpPr>
          <p:cNvPr id="655" name="TextBox 18"/>
          <p:cNvSpPr txBox="1"/>
          <p:nvPr/>
        </p:nvSpPr>
        <p:spPr>
          <a:xfrm>
            <a:off x="9266067" y="8336643"/>
            <a:ext cx="3306859" cy="1859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ctr" defTabSz="914400">
              <a:lnSpc>
                <a:spcPct val="100000"/>
              </a:lnSpc>
              <a:spcBef>
                <a:spcPts val="0"/>
              </a:spcBef>
              <a:defRPr b="1" spc="0" sz="3600">
                <a:latin typeface="Calibri"/>
                <a:ea typeface="Calibri"/>
                <a:cs typeface="Calibri"/>
                <a:sym typeface="Calibri"/>
              </a:defRPr>
            </a:pPr>
            <a:r>
              <a:t>Nuevo Pacto</a:t>
            </a:r>
          </a:p>
          <a:p>
            <a:pPr algn="ctr" defTabSz="914400">
              <a:lnSpc>
                <a:spcPct val="100000"/>
              </a:lnSpc>
              <a:spcBef>
                <a:spcPts val="0"/>
              </a:spcBef>
              <a:defRPr spc="0" sz="3600">
                <a:latin typeface="Calibri"/>
                <a:ea typeface="Calibri"/>
                <a:cs typeface="Calibri"/>
                <a:sym typeface="Calibri"/>
              </a:defRPr>
            </a:pPr>
            <a:r>
              <a:t>“</a:t>
            </a:r>
            <a:r>
              <a:rPr i="1"/>
              <a:t>Bendici</a:t>
            </a:r>
            <a:r>
              <a:rPr i="1"/>
              <a:t>ó</a:t>
            </a:r>
            <a:r>
              <a:rPr i="1"/>
              <a:t>n</a:t>
            </a:r>
            <a:r>
              <a:t>” </a:t>
            </a:r>
          </a:p>
          <a:p>
            <a:pPr algn="ctr" defTabSz="914400">
              <a:lnSpc>
                <a:spcPct val="100000"/>
              </a:lnSpc>
              <a:spcBef>
                <a:spcPts val="0"/>
              </a:spcBef>
              <a:defRPr spc="0" sz="3600">
                <a:latin typeface="Calibri"/>
                <a:ea typeface="Calibri"/>
                <a:cs typeface="Calibri"/>
                <a:sym typeface="Calibri"/>
              </a:defRPr>
            </a:pPr>
            <a:r>
              <a:t>Jer. 31/Eze. 36</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4" presetID="22" grpId="2" fill="hold">
                                  <p:stCondLst>
                                    <p:cond delay="0"/>
                                  </p:stCondLst>
                                  <p:iterate type="el" backwards="0">
                                    <p:tmAbs val="0"/>
                                  </p:iterate>
                                  <p:childTnLst>
                                    <p:set>
                                      <p:cBhvr>
                                        <p:cTn id="9" fill="hold"/>
                                        <p:tgtEl>
                                          <p:spTgt spid="646"/>
                                        </p:tgtEl>
                                        <p:attrNameLst>
                                          <p:attrName>style.visibility</p:attrName>
                                        </p:attrNameLst>
                                      </p:cBhvr>
                                      <p:to>
                                        <p:strVal val="visible"/>
                                      </p:to>
                                    </p:set>
                                    <p:animEffect filter="wipe(down)" transition="in">
                                      <p:cBhvr>
                                        <p:cTn id="10" dur="500"/>
                                        <p:tgtEl>
                                          <p:spTgt spid="646"/>
                                        </p:tgtEl>
                                      </p:cBhvr>
                                    </p:animEffect>
                                  </p:childTnLst>
                                </p:cTn>
                              </p:par>
                            </p:childTnLst>
                          </p:cTn>
                        </p:par>
                        <p:par>
                          <p:cTn id="11" fill="hold">
                            <p:stCondLst>
                              <p:cond delay="500"/>
                            </p:stCondLst>
                            <p:childTnLst>
                              <p:par>
                                <p:cTn id="12" presetClass="entr" nodeType="afterEffect" presetSubtype="8" presetID="22" grpId="3" fill="hold">
                                  <p:stCondLst>
                                    <p:cond delay="0"/>
                                  </p:stCondLst>
                                  <p:iterate type="el" backwards="0">
                                    <p:tmAbs val="0"/>
                                  </p:iterate>
                                  <p:childTnLst>
                                    <p:set>
                                      <p:cBhvr>
                                        <p:cTn id="13" fill="hold"/>
                                        <p:tgtEl>
                                          <p:spTgt spid="640"/>
                                        </p:tgtEl>
                                        <p:attrNameLst>
                                          <p:attrName>style.visibility</p:attrName>
                                        </p:attrNameLst>
                                      </p:cBhvr>
                                      <p:to>
                                        <p:strVal val="visible"/>
                                      </p:to>
                                    </p:set>
                                    <p:animEffect filter="wipe(left)" transition="in">
                                      <p:cBhvr>
                                        <p:cTn id="14" dur="500"/>
                                        <p:tgtEl>
                                          <p:spTgt spid="640"/>
                                        </p:tgtEl>
                                      </p:cBhvr>
                                    </p:animEffect>
                                  </p:childTnLst>
                                </p:cTn>
                              </p:par>
                            </p:childTnLst>
                          </p:cTn>
                        </p:par>
                        <p:par>
                          <p:cTn id="15" fill="hold">
                            <p:stCondLst>
                              <p:cond delay="1000"/>
                            </p:stCondLst>
                            <p:childTnLst>
                              <p:par>
                                <p:cTn id="16" presetClass="entr" nodeType="afterEffect" presetSubtype="0" presetID="1" grpId="4" fill="hold">
                                  <p:stCondLst>
                                    <p:cond delay="0"/>
                                  </p:stCondLst>
                                  <p:iterate type="el" backwards="0">
                                    <p:tmAbs val="0"/>
                                  </p:iterate>
                                  <p:childTnLst>
                                    <p:set>
                                      <p:cBhvr>
                                        <p:cTn id="17" fill="hold"/>
                                        <p:tgtEl>
                                          <p:spTgt spid="642"/>
                                        </p:tgtEl>
                                        <p:attrNameLst>
                                          <p:attrName>style.visibility</p:attrName>
                                        </p:attrNameLst>
                                      </p:cBhvr>
                                      <p:to>
                                        <p:strVal val="visible"/>
                                      </p:to>
                                    </p:set>
                                  </p:childTnLst>
                                </p:cTn>
                              </p:par>
                            </p:childTnLst>
                          </p:cTn>
                        </p:par>
                        <p:par>
                          <p:cTn id="18" fill="hold">
                            <p:stCondLst>
                              <p:cond delay="1000"/>
                            </p:stCondLst>
                            <p:childTnLst>
                              <p:par>
                                <p:cTn id="19" presetClass="entr" nodeType="afterEffect" presetSubtype="0" presetID="1" grpId="5" fill="hold">
                                  <p:stCondLst>
                                    <p:cond delay="0"/>
                                  </p:stCondLst>
                                  <p:iterate type="el" backwards="0">
                                    <p:tmAbs val="0"/>
                                  </p:iterate>
                                  <p:childTnLst>
                                    <p:set>
                                      <p:cBhvr>
                                        <p:cTn id="20" fill="hold"/>
                                        <p:tgtEl>
                                          <p:spTgt spid="6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6" fill="hold">
                                  <p:stCondLst>
                                    <p:cond delay="0"/>
                                  </p:stCondLst>
                                  <p:iterate type="el" backwards="0">
                                    <p:tmAbs val="0"/>
                                  </p:iterate>
                                  <p:childTnLst>
                                    <p:set>
                                      <p:cBhvr>
                                        <p:cTn id="24" fill="hold"/>
                                        <p:tgtEl>
                                          <p:spTgt spid="641"/>
                                        </p:tgtEl>
                                        <p:attrNameLst>
                                          <p:attrName>style.visibility</p:attrName>
                                        </p:attrNameLst>
                                      </p:cBhvr>
                                      <p:to>
                                        <p:strVal val="visible"/>
                                      </p:to>
                                    </p:set>
                                    <p:animEffect filter="wipe(left)" transition="in">
                                      <p:cBhvr>
                                        <p:cTn id="25" dur="500"/>
                                        <p:tgtEl>
                                          <p:spTgt spid="641"/>
                                        </p:tgtEl>
                                      </p:cBhvr>
                                    </p:animEffect>
                                  </p:childTnLst>
                                </p:cTn>
                              </p:par>
                            </p:childTnLst>
                          </p:cTn>
                        </p:par>
                        <p:par>
                          <p:cTn id="26" fill="hold">
                            <p:stCondLst>
                              <p:cond delay="500"/>
                            </p:stCondLst>
                            <p:childTnLst>
                              <p:par>
                                <p:cTn id="27" presetClass="entr" nodeType="afterEffect" presetSubtype="0" presetID="1" grpId="7" fill="hold">
                                  <p:stCondLst>
                                    <p:cond delay="0"/>
                                  </p:stCondLst>
                                  <p:iterate type="el" backwards="0">
                                    <p:tmAbs val="0"/>
                                  </p:iterate>
                                  <p:childTnLst>
                                    <p:set>
                                      <p:cBhvr>
                                        <p:cTn id="28" fill="hold"/>
                                        <p:tgtEl>
                                          <p:spTgt spid="643"/>
                                        </p:tgtEl>
                                        <p:attrNameLst>
                                          <p:attrName>style.visibility</p:attrName>
                                        </p:attrNameLst>
                                      </p:cBhvr>
                                      <p:to>
                                        <p:strVal val="visible"/>
                                      </p:to>
                                    </p:set>
                                  </p:childTnLst>
                                </p:cTn>
                              </p:par>
                            </p:childTnLst>
                          </p:cTn>
                        </p:par>
                        <p:par>
                          <p:cTn id="29" fill="hold">
                            <p:stCondLst>
                              <p:cond delay="500"/>
                            </p:stCondLst>
                            <p:childTnLst>
                              <p:par>
                                <p:cTn id="30" presetClass="entr" nodeType="afterEffect" presetSubtype="0" presetID="1" grpId="8" fill="hold">
                                  <p:stCondLst>
                                    <p:cond delay="0"/>
                                  </p:stCondLst>
                                  <p:iterate type="el" backwards="0">
                                    <p:tmAbs val="0"/>
                                  </p:iterate>
                                  <p:childTnLst>
                                    <p:set>
                                      <p:cBhvr>
                                        <p:cTn id="31" fill="hold"/>
                                        <p:tgtEl>
                                          <p:spTgt spid="64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1" presetID="22" grpId="9" fill="hold">
                                  <p:stCondLst>
                                    <p:cond delay="0"/>
                                  </p:stCondLst>
                                  <p:iterate type="el" backwards="0">
                                    <p:tmAbs val="0"/>
                                  </p:iterate>
                                  <p:childTnLst>
                                    <p:set>
                                      <p:cBhvr>
                                        <p:cTn id="35" fill="hold"/>
                                        <p:tgtEl>
                                          <p:spTgt spid="634"/>
                                        </p:tgtEl>
                                        <p:attrNameLst>
                                          <p:attrName>style.visibility</p:attrName>
                                        </p:attrNameLst>
                                      </p:cBhvr>
                                      <p:to>
                                        <p:strVal val="visible"/>
                                      </p:to>
                                    </p:set>
                                    <p:animEffect filter="wipe(up)" transition="in">
                                      <p:cBhvr>
                                        <p:cTn id="36" dur="500"/>
                                        <p:tgtEl>
                                          <p:spTgt spid="634"/>
                                        </p:tgtEl>
                                      </p:cBhvr>
                                    </p:animEffect>
                                  </p:childTnLst>
                                </p:cTn>
                              </p:par>
                            </p:childTnLst>
                          </p:cTn>
                        </p:par>
                        <p:par>
                          <p:cTn id="37" fill="hold">
                            <p:stCondLst>
                              <p:cond delay="500"/>
                            </p:stCondLst>
                            <p:childTnLst>
                              <p:par>
                                <p:cTn id="38" presetClass="entr" nodeType="afterEffect" presetSubtype="8" presetID="22" grpId="10" fill="hold">
                                  <p:stCondLst>
                                    <p:cond delay="0"/>
                                  </p:stCondLst>
                                  <p:iterate type="el" backwards="0">
                                    <p:tmAbs val="0"/>
                                  </p:iterate>
                                  <p:childTnLst>
                                    <p:set>
                                      <p:cBhvr>
                                        <p:cTn id="39" fill="hold"/>
                                        <p:tgtEl>
                                          <p:spTgt spid="636"/>
                                        </p:tgtEl>
                                        <p:attrNameLst>
                                          <p:attrName>style.visibility</p:attrName>
                                        </p:attrNameLst>
                                      </p:cBhvr>
                                      <p:to>
                                        <p:strVal val="visible"/>
                                      </p:to>
                                    </p:set>
                                    <p:animEffect filter="wipe(left)" transition="in">
                                      <p:cBhvr>
                                        <p:cTn id="40" dur="500"/>
                                        <p:tgtEl>
                                          <p:spTgt spid="636"/>
                                        </p:tgtEl>
                                      </p:cBhvr>
                                    </p:animEffect>
                                  </p:childTnLst>
                                </p:cTn>
                              </p:par>
                            </p:childTnLst>
                          </p:cTn>
                        </p:par>
                        <p:par>
                          <p:cTn id="41" fill="hold">
                            <p:stCondLst>
                              <p:cond delay="1000"/>
                            </p:stCondLst>
                            <p:childTnLst>
                              <p:par>
                                <p:cTn id="42" presetClass="entr" nodeType="afterEffect" presetSubtype="0" presetID="1" grpId="11" fill="hold">
                                  <p:stCondLst>
                                    <p:cond delay="0"/>
                                  </p:stCondLst>
                                  <p:iterate type="el" backwards="0">
                                    <p:tmAbs val="0"/>
                                  </p:iterate>
                                  <p:childTnLst>
                                    <p:set>
                                      <p:cBhvr>
                                        <p:cTn id="43" fill="hold"/>
                                        <p:tgtEl>
                                          <p:spTgt spid="654"/>
                                        </p:tgtEl>
                                        <p:attrNameLst>
                                          <p:attrName>style.visibility</p:attrName>
                                        </p:attrNameLst>
                                      </p:cBhvr>
                                      <p:to>
                                        <p:strVal val="visible"/>
                                      </p:to>
                                    </p:set>
                                  </p:childTnLst>
                                </p:cTn>
                              </p:par>
                            </p:childTnLst>
                          </p:cTn>
                        </p:par>
                        <p:par>
                          <p:cTn id="44" fill="hold">
                            <p:stCondLst>
                              <p:cond delay="1000"/>
                            </p:stCondLst>
                            <p:childTnLst>
                              <p:par>
                                <p:cTn id="45" presetClass="entr" nodeType="afterEffect" presetSubtype="0" presetID="1" grpId="12" fill="hold">
                                  <p:stCondLst>
                                    <p:cond delay="0"/>
                                  </p:stCondLst>
                                  <p:iterate type="el" backwards="0">
                                    <p:tmAbs val="0"/>
                                  </p:iterate>
                                  <p:childTnLst>
                                    <p:set>
                                      <p:cBhvr>
                                        <p:cTn id="46" fill="hold"/>
                                        <p:tgtEl>
                                          <p:spTgt spid="6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4" presetID="22" grpId="13" fill="hold">
                                  <p:stCondLst>
                                    <p:cond delay="0"/>
                                  </p:stCondLst>
                                  <p:iterate type="el" backwards="0">
                                    <p:tmAbs val="0"/>
                                  </p:iterate>
                                  <p:childTnLst>
                                    <p:set>
                                      <p:cBhvr>
                                        <p:cTn id="50" fill="hold"/>
                                        <p:tgtEl>
                                          <p:spTgt spid="650"/>
                                        </p:tgtEl>
                                        <p:attrNameLst>
                                          <p:attrName>style.visibility</p:attrName>
                                        </p:attrNameLst>
                                      </p:cBhvr>
                                      <p:to>
                                        <p:strVal val="visible"/>
                                      </p:to>
                                    </p:set>
                                    <p:animEffect filter="wipe(down)" transition="in">
                                      <p:cBhvr>
                                        <p:cTn id="51" dur="1000"/>
                                        <p:tgtEl>
                                          <p:spTgt spid="650"/>
                                        </p:tgtEl>
                                      </p:cBhvr>
                                    </p:animEffect>
                                  </p:childTnLst>
                                </p:cTn>
                              </p:par>
                            </p:childTnLst>
                          </p:cTn>
                        </p:par>
                        <p:par>
                          <p:cTn id="52" fill="hold">
                            <p:stCondLst>
                              <p:cond delay="1000"/>
                            </p:stCondLst>
                            <p:childTnLst>
                              <p:par>
                                <p:cTn id="53" presetClass="entr" nodeType="afterEffect" presetSubtype="8" presetID="22" grpId="14" fill="hold">
                                  <p:stCondLst>
                                    <p:cond delay="0"/>
                                  </p:stCondLst>
                                  <p:iterate type="el" backwards="0">
                                    <p:tmAbs val="0"/>
                                  </p:iterate>
                                  <p:childTnLst>
                                    <p:set>
                                      <p:cBhvr>
                                        <p:cTn id="54" fill="hold"/>
                                        <p:tgtEl>
                                          <p:spTgt spid="637"/>
                                        </p:tgtEl>
                                        <p:attrNameLst>
                                          <p:attrName>style.visibility</p:attrName>
                                        </p:attrNameLst>
                                      </p:cBhvr>
                                      <p:to>
                                        <p:strVal val="visible"/>
                                      </p:to>
                                    </p:set>
                                    <p:animEffect filter="wipe(left)" transition="in">
                                      <p:cBhvr>
                                        <p:cTn id="55" dur="500"/>
                                        <p:tgtEl>
                                          <p:spTgt spid="637"/>
                                        </p:tgtEl>
                                      </p:cBhvr>
                                    </p:animEffect>
                                  </p:childTnLst>
                                </p:cTn>
                              </p:par>
                            </p:childTnLst>
                          </p:cTn>
                        </p:par>
                        <p:par>
                          <p:cTn id="56" fill="hold">
                            <p:stCondLst>
                              <p:cond delay="1500"/>
                            </p:stCondLst>
                            <p:childTnLst>
                              <p:par>
                                <p:cTn id="57" presetClass="entr" nodeType="afterEffect" presetSubtype="8" presetID="22" grpId="15" fill="hold">
                                  <p:stCondLst>
                                    <p:cond delay="0"/>
                                  </p:stCondLst>
                                  <p:iterate type="el" backwards="0">
                                    <p:tmAbs val="0"/>
                                  </p:iterate>
                                  <p:childTnLst>
                                    <p:set>
                                      <p:cBhvr>
                                        <p:cTn id="58" fill="hold"/>
                                        <p:tgtEl>
                                          <p:spTgt spid="635"/>
                                        </p:tgtEl>
                                        <p:attrNameLst>
                                          <p:attrName>style.visibility</p:attrName>
                                        </p:attrNameLst>
                                      </p:cBhvr>
                                      <p:to>
                                        <p:strVal val="visible"/>
                                      </p:to>
                                    </p:set>
                                    <p:animEffect filter="wipe(left)" transition="in">
                                      <p:cBhvr>
                                        <p:cTn id="59" dur="500"/>
                                        <p:tgtEl>
                                          <p:spTgt spid="635"/>
                                        </p:tgtEl>
                                      </p:cBhvr>
                                    </p:animEffect>
                                  </p:childTnLst>
                                </p:cTn>
                              </p:par>
                            </p:childTnLst>
                          </p:cTn>
                        </p:par>
                        <p:par>
                          <p:cTn id="60" fill="hold">
                            <p:stCondLst>
                              <p:cond delay="2000"/>
                            </p:stCondLst>
                            <p:childTnLst>
                              <p:par>
                                <p:cTn id="61" presetClass="entr" nodeType="afterEffect" presetSubtype="8" presetID="22" grpId="16" fill="hold">
                                  <p:stCondLst>
                                    <p:cond delay="0"/>
                                  </p:stCondLst>
                                  <p:iterate type="el" backwards="0">
                                    <p:tmAbs val="0"/>
                                  </p:iterate>
                                  <p:childTnLst>
                                    <p:set>
                                      <p:cBhvr>
                                        <p:cTn id="62" fill="hold"/>
                                        <p:tgtEl>
                                          <p:spTgt spid="633"/>
                                        </p:tgtEl>
                                        <p:attrNameLst>
                                          <p:attrName>style.visibility</p:attrName>
                                        </p:attrNameLst>
                                      </p:cBhvr>
                                      <p:to>
                                        <p:strVal val="visible"/>
                                      </p:to>
                                    </p:set>
                                    <p:animEffect filter="wipe(left)" transition="in">
                                      <p:cBhvr>
                                        <p:cTn id="63" dur="500"/>
                                        <p:tgtEl>
                                          <p:spTgt spid="633"/>
                                        </p:tgtEl>
                                      </p:cBhvr>
                                    </p:animEffect>
                                  </p:childTnLst>
                                </p:cTn>
                              </p:par>
                            </p:childTnLst>
                          </p:cTn>
                        </p:par>
                        <p:par>
                          <p:cTn id="64" fill="hold">
                            <p:stCondLst>
                              <p:cond delay="2500"/>
                            </p:stCondLst>
                            <p:childTnLst>
                              <p:par>
                                <p:cTn id="65" presetClass="entr" nodeType="afterEffect" presetID="9" grpId="17" fill="hold">
                                  <p:stCondLst>
                                    <p:cond delay="0"/>
                                  </p:stCondLst>
                                  <p:iterate type="el" backwards="0">
                                    <p:tmAbs val="0"/>
                                  </p:iterate>
                                  <p:childTnLst>
                                    <p:set>
                                      <p:cBhvr>
                                        <p:cTn id="66" fill="hold"/>
                                        <p:tgtEl>
                                          <p:spTgt spid="651"/>
                                        </p:tgtEl>
                                        <p:attrNameLst>
                                          <p:attrName>style.visibility</p:attrName>
                                        </p:attrNameLst>
                                      </p:cBhvr>
                                      <p:to>
                                        <p:strVal val="visible"/>
                                      </p:to>
                                    </p:set>
                                    <p:animEffect filter="dissolve" transition="in">
                                      <p:cBhvr>
                                        <p:cTn id="67" dur="1500"/>
                                        <p:tgtEl>
                                          <p:spTgt spid="651"/>
                                        </p:tgtEl>
                                      </p:cBhvr>
                                    </p:animEffect>
                                  </p:childTnLst>
                                </p:cTn>
                              </p:par>
                            </p:childTnLst>
                          </p:cTn>
                        </p:par>
                        <p:par>
                          <p:cTn id="68" fill="hold">
                            <p:stCondLst>
                              <p:cond delay="4000"/>
                            </p:stCondLst>
                            <p:childTnLst>
                              <p:par>
                                <p:cTn id="69" presetClass="entr" nodeType="afterEffect" presetSubtype="8" presetID="22" grpId="18" fill="hold">
                                  <p:stCondLst>
                                    <p:cond delay="0"/>
                                  </p:stCondLst>
                                  <p:iterate type="el" backwards="0">
                                    <p:tmAbs val="0"/>
                                  </p:iterate>
                                  <p:childTnLst>
                                    <p:set>
                                      <p:cBhvr>
                                        <p:cTn id="70" fill="hold"/>
                                        <p:tgtEl>
                                          <p:spTgt spid="581"/>
                                        </p:tgtEl>
                                        <p:attrNameLst>
                                          <p:attrName>style.visibility</p:attrName>
                                        </p:attrNameLst>
                                      </p:cBhvr>
                                      <p:to>
                                        <p:strVal val="visible"/>
                                      </p:to>
                                    </p:set>
                                    <p:animEffect filter="wipe(left)" transition="in">
                                      <p:cBhvr>
                                        <p:cTn id="71" dur="5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4" grpId="9"/>
      <p:bldP build="whole" bldLvl="1" animBg="1" rev="0" advAuto="0" spid="644" grpId="5"/>
      <p:bldP build="whole" bldLvl="1" animBg="1" rev="0" advAuto="0" spid="643" grpId="7"/>
      <p:bldP build="whole" bldLvl="1" animBg="1" rev="0" advAuto="0" spid="654" grpId="11"/>
      <p:bldP build="whole" bldLvl="1" animBg="1" rev="0" advAuto="0" spid="637" grpId="14"/>
      <p:bldP build="whole" bldLvl="1" animBg="1" rev="0" advAuto="0" spid="635" grpId="15"/>
      <p:bldP build="whole" bldLvl="1" animBg="1" rev="0" advAuto="0" spid="633" grpId="16"/>
      <p:bldP build="whole" bldLvl="1" animBg="1" rev="0" advAuto="0" spid="651" grpId="17"/>
      <p:bldP build="whole" bldLvl="1" animBg="1" rev="0" advAuto="0" spid="636" grpId="10"/>
      <p:bldP build="whole" bldLvl="1" animBg="1" rev="0" advAuto="0" spid="646" grpId="2"/>
      <p:bldP build="whole" bldLvl="1" animBg="1" rev="0" advAuto="0" spid="640" grpId="3"/>
      <p:bldP build="whole" bldLvl="1" animBg="1" rev="0" advAuto="0" spid="581" grpId="18"/>
      <p:bldP build="whole" bldLvl="1" animBg="1" rev="0" advAuto="0" spid="650" grpId="13"/>
      <p:bldP build="whole" bldLvl="1" animBg="1" rev="0" advAuto="0" spid="652" grpId="1"/>
      <p:bldP build="whole" bldLvl="1" animBg="1" rev="0" advAuto="0" spid="655" grpId="12"/>
      <p:bldP build="whole" bldLvl="1" animBg="1" rev="0" advAuto="0" spid="641" grpId="6"/>
      <p:bldP build="whole" bldLvl="1" animBg="1" rev="0" advAuto="0" spid="642" grpId="4"/>
      <p:bldP build="whole" bldLvl="1" animBg="1" rev="0" advAuto="0" spid="645" grpId="8"/>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Image" descr="Image"/>
          <p:cNvPicPr>
            <a:picLocks noChangeAspect="1"/>
          </p:cNvPicPr>
          <p:nvPr>
            <p:ph type="pic" idx="13"/>
          </p:nvPr>
        </p:nvPicPr>
        <p:blipFill>
          <a:blip r:embed="rId2">
            <a:extLst/>
          </a:blip>
          <a:srcRect l="11713" t="0" r="32619" b="0"/>
          <a:stretch>
            <a:fillRect/>
          </a:stretch>
        </p:blipFill>
        <p:spPr>
          <a:xfrm>
            <a:off x="12192000" y="-1"/>
            <a:ext cx="12192001" cy="13716001"/>
          </a:xfrm>
          <a:prstGeom prst="rect">
            <a:avLst/>
          </a:prstGeom>
        </p:spPr>
      </p:pic>
      <p:sp>
        <p:nvSpPr>
          <p:cNvPr id="209"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10"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11" name="junio, 2020"/>
          <p:cNvSpPr txBox="1"/>
          <p:nvPr>
            <p:ph type="body" idx="14"/>
          </p:nvPr>
        </p:nvSpPr>
        <p:spPr>
          <a:xfrm>
            <a:off x="571500" y="12253736"/>
            <a:ext cx="11049000" cy="555245"/>
          </a:xfrm>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212" name="Estableciendo una comprensión preliminar"/>
          <p:cNvSpPr txBox="1"/>
          <p:nvPr>
            <p:ph type="title"/>
          </p:nvPr>
        </p:nvSpPr>
        <p:spPr>
          <a:xfrm>
            <a:off x="579384" y="4072604"/>
            <a:ext cx="11049001" cy="4777799"/>
          </a:xfrm>
          <a:prstGeom prst="rect">
            <a:avLst/>
          </a:prstGeom>
        </p:spPr>
        <p:txBody>
          <a:bodyPr/>
          <a:lstStyle>
            <a:lvl1pPr>
              <a:defRPr spc="-235" sz="11800"/>
            </a:lvl1pPr>
          </a:lstStyle>
          <a:p>
            <a:pPr/>
            <a:r>
              <a:t>Estableciendo una comprensión preliminar</a:t>
            </a:r>
          </a:p>
        </p:txBody>
      </p:sp>
      <p:sp>
        <p:nvSpPr>
          <p:cNvPr id="213" name="1. Introducción a los Pactos"/>
          <p:cNvSpPr txBox="1"/>
          <p:nvPr/>
        </p:nvSpPr>
        <p:spPr>
          <a:xfrm>
            <a:off x="12455524" y="622198"/>
            <a:ext cx="11651997" cy="13233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69900">
              <a:lnSpc>
                <a:spcPct val="120000"/>
              </a:lnSpc>
              <a:spcBef>
                <a:spcPts val="0"/>
              </a:spcBef>
              <a:tabLst>
                <a:tab pos="469900" algn="l"/>
              </a:tabLst>
              <a:defRPr spc="0" sz="8000">
                <a:solidFill>
                  <a:srgbClr val="C3CCB0"/>
                </a:solidFill>
                <a:latin typeface="+mn-lt"/>
                <a:ea typeface="+mn-ea"/>
                <a:cs typeface="+mn-cs"/>
                <a:sym typeface="Founders Grotesk Semibold"/>
              </a:defRPr>
            </a:lvl1pPr>
          </a:lstStyle>
          <a:p>
            <a:pPr/>
            <a:r>
              <a:t>1. Introducción a los Pactos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Un paso hacia atras"/>
          <p:cNvSpPr txBox="1"/>
          <p:nvPr>
            <p:ph type="title"/>
          </p:nvPr>
        </p:nvSpPr>
        <p:spPr>
          <a:xfrm>
            <a:off x="571500" y="10938480"/>
            <a:ext cx="23241000" cy="2019301"/>
          </a:xfrm>
          <a:prstGeom prst="rect">
            <a:avLst/>
          </a:prstGeom>
        </p:spPr>
        <p:txBody>
          <a:bodyPr/>
          <a:lstStyle>
            <a:lvl1pPr defTabSz="701675">
              <a:defRPr spc="-255" sz="12750"/>
            </a:lvl1pPr>
          </a:lstStyle>
          <a:p>
            <a:pPr/>
            <a:r>
              <a:t>Un paso hacia atras</a:t>
            </a:r>
          </a:p>
        </p:txBody>
      </p:sp>
      <p:pic>
        <p:nvPicPr>
          <p:cNvPr id="216" name="peacock-butterfly-1655724.jpg" descr="peacock-butterfly-1655724.jpg"/>
          <p:cNvPicPr>
            <a:picLocks noChangeAspect="1"/>
          </p:cNvPicPr>
          <p:nvPr/>
        </p:nvPicPr>
        <p:blipFill>
          <a:blip r:embed="rId3">
            <a:extLst/>
          </a:blip>
          <a:stretch>
            <a:fillRect/>
          </a:stretch>
        </p:blipFill>
        <p:spPr>
          <a:xfrm>
            <a:off x="-72028" y="-1224878"/>
            <a:ext cx="24528056" cy="16165756"/>
          </a:xfrm>
          <a:prstGeom prst="rect">
            <a:avLst/>
          </a:prstGeom>
          <a:ln w="12700">
            <a:miter lim="400000"/>
          </a:ln>
        </p:spPr>
      </p:pic>
      <p:sp>
        <p:nvSpPr>
          <p:cNvPr id="217" name="Rectangle"/>
          <p:cNvSpPr/>
          <p:nvPr/>
        </p:nvSpPr>
        <p:spPr>
          <a:xfrm>
            <a:off x="-2889250" y="-3694123"/>
            <a:ext cx="30162500" cy="21104246"/>
          </a:xfrm>
          <a:prstGeom prst="rect">
            <a:avLst/>
          </a:prstGeom>
          <a:solidFill>
            <a:schemeClr val="accent1">
              <a:hueOff val="-42304"/>
              <a:satOff val="23749"/>
              <a:lumOff val="-45745"/>
            </a:scheme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18" name="Group"/>
          <p:cNvSpPr/>
          <p:nvPr/>
        </p:nvSpPr>
        <p:spPr>
          <a:xfrm>
            <a:off x="340391" y="11220273"/>
            <a:ext cx="13853476" cy="1707541"/>
          </a:xfrm>
          <a:prstGeom prst="roundRect">
            <a:avLst>
              <a:gd name="adj" fmla="val 11156"/>
            </a:avLst>
          </a:prstGeom>
          <a:solidFill>
            <a:srgbClr val="FFFFFF">
              <a:alpha val="56171"/>
            </a:srgb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19" name="Un paso hacia atras"/>
          <p:cNvSpPr txBox="1"/>
          <p:nvPr/>
        </p:nvSpPr>
        <p:spPr>
          <a:xfrm>
            <a:off x="571500" y="10938480"/>
            <a:ext cx="23241000" cy="201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701675">
              <a:lnSpc>
                <a:spcPct val="70000"/>
              </a:lnSpc>
              <a:spcBef>
                <a:spcPts val="0"/>
              </a:spcBef>
              <a:defRPr spc="-255" sz="12750">
                <a:solidFill>
                  <a:schemeClr val="accent1"/>
                </a:solidFill>
                <a:latin typeface="+mn-lt"/>
                <a:ea typeface="+mn-ea"/>
                <a:cs typeface="+mn-cs"/>
                <a:sym typeface="Founders Grotesk Semibold"/>
              </a:defRPr>
            </a:lvl1pPr>
          </a:lstStyle>
          <a:p>
            <a:pPr/>
            <a:r>
              <a:t>Un paso hacia atras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10" grpId="1" fill="hold">
                                  <p:stCondLst>
                                    <p:cond delay="0"/>
                                  </p:stCondLst>
                                  <p:iterate type="el" backwards="0">
                                    <p:tmAbs val="0"/>
                                  </p:iterate>
                                  <p:childTnLst>
                                    <p:animEffect filter="fade" transition="out">
                                      <p:cBhvr>
                                        <p:cTn id="6" dur="100" fill="hold"/>
                                        <p:tgtEl>
                                          <p:spTgt spid="217"/>
                                        </p:tgtEl>
                                      </p:cBhvr>
                                    </p:animEffect>
                                    <p:set>
                                      <p:cBhvr>
                                        <p:cTn id="7" fill="hold">
                                          <p:stCondLst>
                                            <p:cond delay="99"/>
                                          </p:stCondLst>
                                        </p:cTn>
                                        <p:tgtEl>
                                          <p:spTgt spid="217"/>
                                        </p:tgtEl>
                                        <p:attrNameLst>
                                          <p:attrName>style.visibility</p:attrName>
                                        </p:attrNameLst>
                                      </p:cBhvr>
                                      <p:to>
                                        <p:strVal val="hidden"/>
                                      </p:to>
                                    </p:set>
                                  </p:childTnLst>
                                </p:cTn>
                              </p:par>
                            </p:childTnLst>
                          </p:cTn>
                        </p:par>
                        <p:par>
                          <p:cTn id="8" fill="hold">
                            <p:stCondLst>
                              <p:cond delay="0"/>
                            </p:stCondLst>
                            <p:childTnLst>
                              <p:par>
                                <p:cTn id="9" presetClass="emph" nodeType="afterEffect" presetSubtype="0" presetID="6" grpId="2" accel="50000" decel="50000" fill="hold">
                                  <p:stCondLst>
                                    <p:cond delay="0"/>
                                  </p:stCondLst>
                                  <p:childTnLst>
                                    <p:animScale>
                                      <p:cBhvr>
                                        <p:cTn id="10" dur="100" fill="hold"/>
                                        <p:tgtEl>
                                          <p:spTgt spid="216"/>
                                        </p:tgtEl>
                                      </p:cBhvr>
                                      <p:by x="1000000" y="1000000"/>
                                    </p:animScale>
                                  </p:childTnLst>
                                </p:cTn>
                              </p:par>
                            </p:childTnLst>
                          </p:cTn>
                        </p:par>
                      </p:childTnLst>
                    </p:cTn>
                  </p:par>
                  <p:par>
                    <p:cTn id="11" fill="hold">
                      <p:stCondLst>
                        <p:cond delay="indefinite"/>
                      </p:stCondLst>
                      <p:childTnLst>
                        <p:par>
                          <p:cTn id="12" fill="hold">
                            <p:stCondLst>
                              <p:cond delay="0"/>
                            </p:stCondLst>
                            <p:childTnLst>
                              <p:par>
                                <p:cTn id="13" presetClass="emph" nodeType="clickEffect" presetSubtype="0" presetID="6" grpId="3" accel="50000" decel="50000" fill="hold">
                                  <p:stCondLst>
                                    <p:cond delay="0"/>
                                  </p:stCondLst>
                                  <p:childTnLst>
                                    <p:animScale>
                                      <p:cBhvr>
                                        <p:cTn id="14" dur="7000" fill="hold"/>
                                        <p:tgtEl>
                                          <p:spTgt spid="216"/>
                                        </p:tgtEl>
                                      </p:cBhvr>
                                      <p:by x="10001" y="10001"/>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7" grpId="1"/>
      <p:bldP build="whole" bldLvl="1" animBg="1" rev="0" advAuto="0" spid="216" grpId="3"/>
      <p:bldP build="whole" bldLvl="1" animBg="1" rev="0" advAuto="0" spid="216"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Un paso hacia atras"/>
          <p:cNvSpPr txBox="1"/>
          <p:nvPr>
            <p:ph type="title"/>
          </p:nvPr>
        </p:nvSpPr>
        <p:spPr>
          <a:xfrm>
            <a:off x="571500" y="10938480"/>
            <a:ext cx="23241000" cy="2019301"/>
          </a:xfrm>
          <a:prstGeom prst="rect">
            <a:avLst/>
          </a:prstGeom>
        </p:spPr>
        <p:txBody>
          <a:bodyPr/>
          <a:lstStyle>
            <a:lvl1pPr defTabSz="701675">
              <a:defRPr spc="-255" sz="12750"/>
            </a:lvl1pPr>
          </a:lstStyle>
          <a:p>
            <a:pPr/>
            <a:r>
              <a:t>Un paso hacia atras</a:t>
            </a:r>
          </a:p>
        </p:txBody>
      </p:sp>
      <p:pic>
        <p:nvPicPr>
          <p:cNvPr id="224" name="peacock-butterfly-1655724.jpg" descr="peacock-butterfly-1655724.jpg"/>
          <p:cNvPicPr>
            <a:picLocks noChangeAspect="1"/>
          </p:cNvPicPr>
          <p:nvPr/>
        </p:nvPicPr>
        <p:blipFill>
          <a:blip r:embed="rId3">
            <a:extLst/>
          </a:blip>
          <a:stretch>
            <a:fillRect/>
          </a:stretch>
        </p:blipFill>
        <p:spPr>
          <a:xfrm>
            <a:off x="-72028" y="-1224878"/>
            <a:ext cx="24528056" cy="16165756"/>
          </a:xfrm>
          <a:prstGeom prst="rect">
            <a:avLst/>
          </a:prstGeom>
          <a:ln w="12700">
            <a:miter lim="400000"/>
          </a:ln>
        </p:spPr>
      </p:pic>
      <p:sp>
        <p:nvSpPr>
          <p:cNvPr id="225" name="Group"/>
          <p:cNvSpPr/>
          <p:nvPr/>
        </p:nvSpPr>
        <p:spPr>
          <a:xfrm>
            <a:off x="340391" y="11220273"/>
            <a:ext cx="13853476" cy="1707541"/>
          </a:xfrm>
          <a:prstGeom prst="roundRect">
            <a:avLst>
              <a:gd name="adj" fmla="val 11156"/>
            </a:avLst>
          </a:prstGeom>
          <a:solidFill>
            <a:srgbClr val="FFFFFF">
              <a:alpha val="56171"/>
            </a:srgbClr>
          </a:solidFill>
          <a:ln w="12700">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26" name="Un paso hacia atras"/>
          <p:cNvSpPr txBox="1"/>
          <p:nvPr/>
        </p:nvSpPr>
        <p:spPr>
          <a:xfrm>
            <a:off x="571500" y="10938480"/>
            <a:ext cx="23241000" cy="201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701675">
              <a:lnSpc>
                <a:spcPct val="70000"/>
              </a:lnSpc>
              <a:spcBef>
                <a:spcPts val="0"/>
              </a:spcBef>
              <a:defRPr spc="-255" sz="12750">
                <a:solidFill>
                  <a:schemeClr val="accent1"/>
                </a:solidFill>
                <a:latin typeface="+mn-lt"/>
                <a:ea typeface="+mn-ea"/>
                <a:cs typeface="+mn-cs"/>
                <a:sym typeface="Founders Grotesk Semibold"/>
              </a:defRPr>
            </a:lvl1pPr>
          </a:lstStyle>
          <a:p>
            <a:pPr/>
            <a:r>
              <a:t>Un paso hacia atras</a:t>
            </a:r>
          </a:p>
        </p:txBody>
      </p:sp>
      <p:sp>
        <p:nvSpPr>
          <p:cNvPr id="227" name="Las cosas secretas pertenecen a Jehová nuestro Dios; mas las reveladas son para nosotros y para nuestros hijos para siempre, para que cumplamos todas las palabras de esta ley. Deut 29:29"/>
          <p:cNvSpPr txBox="1"/>
          <p:nvPr/>
        </p:nvSpPr>
        <p:spPr>
          <a:xfrm>
            <a:off x="1708748" y="2705701"/>
            <a:ext cx="20966504" cy="6959601"/>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lnSpc>
                <a:spcPct val="100000"/>
              </a:lnSpc>
              <a:spcBef>
                <a:spcPts val="0"/>
              </a:spcBef>
              <a:defRPr cap="all" spc="402" sz="6700">
                <a:latin typeface="Cardo"/>
                <a:ea typeface="Cardo"/>
                <a:cs typeface="Cardo"/>
                <a:sym typeface="Cardo"/>
              </a:defRPr>
            </a:pPr>
            <a:r>
              <a:t>Las cosas secretas pertenecen a Jehová nuestro Dios; </a:t>
            </a:r>
            <a:r>
              <a:rPr b="1"/>
              <a:t>mas las reveladas son para nosotros</a:t>
            </a:r>
            <a:r>
              <a:t> y para nuestros hijos para siempre, para que cumplamos todas las palabras de esta ley. Deut 29:29</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27"/>
                                        </p:tgtEl>
                                        <p:attrNameLst>
                                          <p:attrName>style.visibility</p:attrName>
                                        </p:attrNameLst>
                                      </p:cBhvr>
                                      <p:to>
                                        <p:strVal val="visible"/>
                                      </p:to>
                                    </p:set>
                                    <p:animEffect filter="dissolve" transition="in">
                                      <p:cBhvr>
                                        <p:cTn id="7" dur="1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Estableciendo la importancia"/>
          <p:cNvSpPr txBox="1"/>
          <p:nvPr>
            <p:ph type="body" idx="13"/>
          </p:nvPr>
        </p:nvSpPr>
        <p:spPr>
          <a:xfrm>
            <a:off x="13157199" y="842734"/>
            <a:ext cx="10256839" cy="1310641"/>
          </a:xfrm>
          <a:prstGeom prst="rect">
            <a:avLst/>
          </a:prstGeom>
          <a:extLst>
            <a:ext uri="{C572A759-6A51-4108-AA02-DFA0A04FC94B}">
              <ma14:wrappingTextBoxFlag xmlns:ma14="http://schemas.microsoft.com/office/mac/drawingml/2011/main" val="1"/>
            </a:ext>
          </a:extLst>
        </p:spPr>
        <p:txBody>
          <a:bodyPr/>
          <a:lstStyle>
            <a:lvl1pPr defTabSz="502412">
              <a:defRPr sz="6880"/>
            </a:lvl1pPr>
          </a:lstStyle>
          <a:p>
            <a:pPr/>
            <a:r>
              <a:t>Estableciendo la importancia</a:t>
            </a:r>
          </a:p>
        </p:txBody>
      </p:sp>
      <p:pic>
        <p:nvPicPr>
          <p:cNvPr id="232" name="contract-2098011_1280.jpg" descr="contract-2098011_1280.jpg"/>
          <p:cNvPicPr>
            <a:picLocks noChangeAspect="1"/>
          </p:cNvPicPr>
          <p:nvPr>
            <p:ph type="pic" idx="14"/>
          </p:nvPr>
        </p:nvPicPr>
        <p:blipFill>
          <a:blip r:embed="rId3">
            <a:extLst/>
          </a:blip>
          <a:srcRect l="36832" t="0" r="365" b="0"/>
          <a:stretch>
            <a:fillRect/>
          </a:stretch>
        </p:blipFill>
        <p:spPr>
          <a:xfrm>
            <a:off x="0" y="0"/>
            <a:ext cx="12196747" cy="13716027"/>
          </a:xfrm>
          <a:prstGeom prst="rect">
            <a:avLst/>
          </a:prstGeom>
        </p:spPr>
      </p:pic>
      <p:sp>
        <p:nvSpPr>
          <p:cNvPr id="233"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34"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35" name="Aparece 281 veces en AT…"/>
          <p:cNvSpPr txBox="1"/>
          <p:nvPr>
            <p:ph type="body" sz="half" idx="1"/>
          </p:nvPr>
        </p:nvSpPr>
        <p:spPr>
          <a:xfrm>
            <a:off x="13157199" y="3992239"/>
            <a:ext cx="10280779" cy="8097149"/>
          </a:xfrm>
          <a:prstGeom prst="rect">
            <a:avLst/>
          </a:prstGeom>
        </p:spPr>
        <p:txBody>
          <a:bodyPr/>
          <a:lstStyle/>
          <a:p>
            <a:pPr marL="457199" indent="-457199">
              <a:defRPr spc="-69" sz="6900"/>
            </a:pPr>
            <a:r>
              <a:t>Aparece 281 veces en AT</a:t>
            </a:r>
          </a:p>
          <a:p>
            <a:pPr marL="457199" indent="-457199">
              <a:defRPr spc="-69" sz="6900"/>
            </a:pPr>
            <a:r>
              <a:t>Aparece 33 veces en NT</a:t>
            </a:r>
          </a:p>
          <a:p>
            <a:pPr marL="457199" indent="-457199">
              <a:defRPr spc="-69" sz="6900"/>
            </a:pPr>
            <a:r>
              <a:t>Jesus hablo de pactos</a:t>
            </a:r>
          </a:p>
          <a:p>
            <a:pPr marL="457199" indent="-457199">
              <a:defRPr spc="-69" sz="6900"/>
            </a:pPr>
            <a:r>
              <a:t>Aparece de Genesis a Apocalípsis</a:t>
            </a:r>
          </a:p>
        </p:txBody>
      </p:sp>
      <p:sp>
        <p:nvSpPr>
          <p:cNvPr id="236" name="1. Introducción a los Pactos"/>
          <p:cNvSpPr txBox="1"/>
          <p:nvPr/>
        </p:nvSpPr>
        <p:spPr>
          <a:xfrm>
            <a:off x="272383" y="10718954"/>
            <a:ext cx="11651997" cy="13233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69900">
              <a:lnSpc>
                <a:spcPct val="120000"/>
              </a:lnSpc>
              <a:spcBef>
                <a:spcPts val="0"/>
              </a:spcBef>
              <a:tabLst>
                <a:tab pos="469900" algn="l"/>
              </a:tabLst>
              <a:defRPr spc="0" sz="8000">
                <a:solidFill>
                  <a:schemeClr val="accent4">
                    <a:hueOff val="272893"/>
                    <a:satOff val="6167"/>
                    <a:lumOff val="21491"/>
                  </a:schemeClr>
                </a:solidFill>
                <a:effectLst>
                  <a:outerShdw sx="100000" sy="100000" kx="0" ky="0" algn="b" rotWithShape="0" blurRad="12700" dist="63500" dir="18900000">
                    <a:srgbClr val="000000"/>
                  </a:outerShdw>
                </a:effectLst>
                <a:latin typeface="+mn-lt"/>
                <a:ea typeface="+mn-ea"/>
                <a:cs typeface="+mn-cs"/>
                <a:sym typeface="Founders Grotesk Semibold"/>
              </a:defRPr>
            </a:lvl1pPr>
          </a:lstStyle>
          <a:p>
            <a:pPr/>
            <a:r>
              <a:t>1. Introducción a los Pactos</a:t>
            </a:r>
          </a:p>
        </p:txBody>
      </p:sp>
      <p:sp>
        <p:nvSpPr>
          <p:cNvPr id="237" name="de la palabra pacto"/>
          <p:cNvSpPr txBox="1"/>
          <p:nvPr/>
        </p:nvSpPr>
        <p:spPr>
          <a:xfrm>
            <a:off x="13157199" y="1841449"/>
            <a:ext cx="10256839"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spcBef>
                <a:spcPts val="0"/>
              </a:spcBef>
              <a:defRPr spc="0" sz="7919">
                <a:solidFill>
                  <a:schemeClr val="accent1"/>
                </a:solidFill>
                <a:latin typeface="Founders Grotesk"/>
                <a:ea typeface="Founders Grotesk"/>
                <a:cs typeface="Founders Grotesk"/>
                <a:sym typeface="Founders Grotesk"/>
              </a:defRPr>
            </a:lvl1pPr>
          </a:lstStyle>
          <a:p>
            <a:pPr/>
            <a:r>
              <a:t>de la palabra pacto</a:t>
            </a:r>
          </a:p>
        </p:txBody>
      </p:sp>
      <p:sp>
        <p:nvSpPr>
          <p:cNvPr id="238" name="Escrito está en los profetas: Y serán todos enseñados por Dios. Así que, todo aquel que oyó al Padre, y aprendió de él, viene a mí. Juan 6:45"/>
          <p:cNvSpPr txBox="1"/>
          <p:nvPr/>
        </p:nvSpPr>
        <p:spPr>
          <a:xfrm>
            <a:off x="957992" y="5818313"/>
            <a:ext cx="10280779" cy="4445001"/>
          </a:xfrm>
          <a:prstGeom prst="rect">
            <a:avLst/>
          </a:prstGeom>
          <a:solidFill>
            <a:schemeClr val="accent1">
              <a:hueOff val="-42304"/>
              <a:satOff val="23749"/>
              <a:lumOff val="-45745"/>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lnSpc>
                <a:spcPct val="100000"/>
              </a:lnSpc>
              <a:spcBef>
                <a:spcPts val="0"/>
              </a:spcBef>
              <a:defRPr cap="all" spc="252">
                <a:solidFill>
                  <a:srgbClr val="FFFFFF"/>
                </a:solidFill>
                <a:latin typeface="Cardo"/>
                <a:ea typeface="Cardo"/>
                <a:cs typeface="Cardo"/>
                <a:sym typeface="Cardo"/>
              </a:defRPr>
            </a:pPr>
            <a:r>
              <a:t>Escrito está en los profetas: </a:t>
            </a:r>
            <a:r>
              <a:rPr b="1"/>
              <a:t>Y serán todos enseñados por Dios</a:t>
            </a:r>
            <a:r>
              <a:t>. Así que, todo aquel que oyó al Padre, y aprendió de él, viene a mí. Juan 6:45</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235">
                                            <p:bg/>
                                          </p:spTgt>
                                        </p:tgtEl>
                                        <p:attrNameLst>
                                          <p:attrName>style.visibility</p:attrName>
                                        </p:attrNameLst>
                                      </p:cBhvr>
                                      <p:to>
                                        <p:strVal val="visible"/>
                                      </p:to>
                                    </p:set>
                                    <p:anim calcmode="lin" valueType="num">
                                      <p:cBhvr>
                                        <p:cTn id="7" dur="1000" fill="hold"/>
                                        <p:tgtEl>
                                          <p:spTgt spid="235">
                                            <p:bg/>
                                          </p:spTgt>
                                        </p:tgtEl>
                                        <p:attrNameLst>
                                          <p:attrName>ppt_x</p:attrName>
                                        </p:attrNameLst>
                                      </p:cBhvr>
                                      <p:tavLst>
                                        <p:tav tm="0">
                                          <p:val>
                                            <p:strVal val="1+#ppt_w/2"/>
                                          </p:val>
                                        </p:tav>
                                        <p:tav tm="100000">
                                          <p:val>
                                            <p:strVal val="#ppt_x"/>
                                          </p:val>
                                        </p:tav>
                                      </p:tavLst>
                                    </p:anim>
                                    <p:anim calcmode="lin" valueType="num">
                                      <p:cBhvr>
                                        <p:cTn id="8" dur="1000" fill="hold"/>
                                        <p:tgtEl>
                                          <p:spTgt spid="235">
                                            <p:bg/>
                                          </p:spTgt>
                                        </p:tgtEl>
                                        <p:attrNameLst>
                                          <p:attrName>ppt_y</p:attrName>
                                        </p:attrNameLst>
                                      </p:cBhvr>
                                      <p:tavLst>
                                        <p:tav tm="0">
                                          <p:val>
                                            <p:strVal val="#ppt_y"/>
                                          </p:val>
                                        </p:tav>
                                        <p:tav tm="100000">
                                          <p:val>
                                            <p:strVal val="#ppt_y"/>
                                          </p:val>
                                        </p:tav>
                                      </p:tavLst>
                                    </p:anim>
                                  </p:childTnLst>
                                </p:cTn>
                              </p:par>
                              <p:par>
                                <p:cTn id="9" presetClass="entr" nodeType="withEffect" presetSubtype="2" presetID="2" grpId="1" fill="hold">
                                  <p:stCondLst>
                                    <p:cond delay="0"/>
                                  </p:stCondLst>
                                  <p:iterate type="el" backwards="0">
                                    <p:tmAbs val="0"/>
                                  </p:iterate>
                                  <p:childTnLst>
                                    <p:set>
                                      <p:cBhvr>
                                        <p:cTn id="10" fill="hold"/>
                                        <p:tgtEl>
                                          <p:spTgt spid="235">
                                            <p:txEl>
                                              <p:pRg st="0" end="0"/>
                                            </p:txEl>
                                          </p:spTgt>
                                        </p:tgtEl>
                                        <p:attrNameLst>
                                          <p:attrName>style.visibility</p:attrName>
                                        </p:attrNameLst>
                                      </p:cBhvr>
                                      <p:to>
                                        <p:strVal val="visible"/>
                                      </p:to>
                                    </p:set>
                                    <p:anim calcmode="lin" valueType="num">
                                      <p:cBhvr>
                                        <p:cTn id="11" dur="1000" fill="hold"/>
                                        <p:tgtEl>
                                          <p:spTgt spid="235">
                                            <p:txEl>
                                              <p:pRg st="0" end="0"/>
                                            </p:txEl>
                                          </p:spTgt>
                                        </p:tgtEl>
                                        <p:attrNameLst>
                                          <p:attrName>ppt_x</p:attrName>
                                        </p:attrNameLst>
                                      </p:cBhvr>
                                      <p:tavLst>
                                        <p:tav tm="0">
                                          <p:val>
                                            <p:strVal val="1+#ppt_w/2"/>
                                          </p:val>
                                        </p:tav>
                                        <p:tav tm="100000">
                                          <p:val>
                                            <p:strVal val="#ppt_x"/>
                                          </p:val>
                                        </p:tav>
                                      </p:tavLst>
                                    </p:anim>
                                    <p:anim calcmode="lin" valueType="num">
                                      <p:cBhvr>
                                        <p:cTn id="12" dur="1000" fill="hold"/>
                                        <p:tgtEl>
                                          <p:spTgt spid="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2" presetID="2" grpId="1" fill="hold">
                                  <p:stCondLst>
                                    <p:cond delay="0"/>
                                  </p:stCondLst>
                                  <p:iterate type="el" backwards="0">
                                    <p:tmAbs val="0"/>
                                  </p:iterate>
                                  <p:childTnLst>
                                    <p:set>
                                      <p:cBhvr>
                                        <p:cTn id="16" fill="hold"/>
                                        <p:tgtEl>
                                          <p:spTgt spid="235">
                                            <p:txEl>
                                              <p:pRg st="1" end="1"/>
                                            </p:txEl>
                                          </p:spTgt>
                                        </p:tgtEl>
                                        <p:attrNameLst>
                                          <p:attrName>style.visibility</p:attrName>
                                        </p:attrNameLst>
                                      </p:cBhvr>
                                      <p:to>
                                        <p:strVal val="visible"/>
                                      </p:to>
                                    </p:set>
                                    <p:anim calcmode="lin" valueType="num">
                                      <p:cBhvr>
                                        <p:cTn id="17" dur="1000" fill="hold"/>
                                        <p:tgtEl>
                                          <p:spTgt spid="235">
                                            <p:txEl>
                                              <p:pRg st="1" end="1"/>
                                            </p:txEl>
                                          </p:spTgt>
                                        </p:tgtEl>
                                        <p:attrNameLst>
                                          <p:attrName>ppt_x</p:attrName>
                                        </p:attrNameLst>
                                      </p:cBhvr>
                                      <p:tavLst>
                                        <p:tav tm="0">
                                          <p:val>
                                            <p:strVal val="1+#ppt_w/2"/>
                                          </p:val>
                                        </p:tav>
                                        <p:tav tm="100000">
                                          <p:val>
                                            <p:strVal val="#ppt_x"/>
                                          </p:val>
                                        </p:tav>
                                      </p:tavLst>
                                    </p:anim>
                                    <p:anim calcmode="lin" valueType="num">
                                      <p:cBhvr>
                                        <p:cTn id="18" dur="1000" fill="hold"/>
                                        <p:tgtEl>
                                          <p:spTgt spid="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2" presetID="2" grpId="1" fill="hold">
                                  <p:stCondLst>
                                    <p:cond delay="0"/>
                                  </p:stCondLst>
                                  <p:iterate type="el" backwards="0">
                                    <p:tmAbs val="0"/>
                                  </p:iterate>
                                  <p:childTnLst>
                                    <p:set>
                                      <p:cBhvr>
                                        <p:cTn id="22" fill="hold"/>
                                        <p:tgtEl>
                                          <p:spTgt spid="235">
                                            <p:txEl>
                                              <p:pRg st="2" end="2"/>
                                            </p:txEl>
                                          </p:spTgt>
                                        </p:tgtEl>
                                        <p:attrNameLst>
                                          <p:attrName>style.visibility</p:attrName>
                                        </p:attrNameLst>
                                      </p:cBhvr>
                                      <p:to>
                                        <p:strVal val="visible"/>
                                      </p:to>
                                    </p:set>
                                    <p:anim calcmode="lin" valueType="num">
                                      <p:cBhvr>
                                        <p:cTn id="23" dur="1000" fill="hold"/>
                                        <p:tgtEl>
                                          <p:spTgt spid="235">
                                            <p:txEl>
                                              <p:pRg st="2" end="2"/>
                                            </p:txEl>
                                          </p:spTgt>
                                        </p:tgtEl>
                                        <p:attrNameLst>
                                          <p:attrName>ppt_x</p:attrName>
                                        </p:attrNameLst>
                                      </p:cBhvr>
                                      <p:tavLst>
                                        <p:tav tm="0">
                                          <p:val>
                                            <p:strVal val="1+#ppt_w/2"/>
                                          </p:val>
                                        </p:tav>
                                        <p:tav tm="100000">
                                          <p:val>
                                            <p:strVal val="#ppt_x"/>
                                          </p:val>
                                        </p:tav>
                                      </p:tavLst>
                                    </p:anim>
                                    <p:anim calcmode="lin" valueType="num">
                                      <p:cBhvr>
                                        <p:cTn id="24" dur="1000" fill="hold"/>
                                        <p:tgtEl>
                                          <p:spTgt spid="235">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Class="entr" nodeType="afterEffect" presetID="9" grpId="2" fill="hold">
                                  <p:stCondLst>
                                    <p:cond delay="0"/>
                                  </p:stCondLst>
                                  <p:iterate type="el" backwards="0">
                                    <p:tmAbs val="0"/>
                                  </p:iterate>
                                  <p:childTnLst>
                                    <p:set>
                                      <p:cBhvr>
                                        <p:cTn id="27" fill="hold"/>
                                        <p:tgtEl>
                                          <p:spTgt spid="238"/>
                                        </p:tgtEl>
                                        <p:attrNameLst>
                                          <p:attrName>style.visibility</p:attrName>
                                        </p:attrNameLst>
                                      </p:cBhvr>
                                      <p:to>
                                        <p:strVal val="visible"/>
                                      </p:to>
                                    </p:set>
                                    <p:animEffect filter="dissolve" transition="in">
                                      <p:cBhvr>
                                        <p:cTn id="28" dur="1000"/>
                                        <p:tgtEl>
                                          <p:spTgt spid="238"/>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2" presetID="2" grpId="1" fill="hold">
                                  <p:stCondLst>
                                    <p:cond delay="0"/>
                                  </p:stCondLst>
                                  <p:iterate type="el" backwards="0">
                                    <p:tmAbs val="0"/>
                                  </p:iterate>
                                  <p:childTnLst>
                                    <p:set>
                                      <p:cBhvr>
                                        <p:cTn id="32" fill="hold"/>
                                        <p:tgtEl>
                                          <p:spTgt spid="235">
                                            <p:txEl>
                                              <p:pRg st="3" end="3"/>
                                            </p:txEl>
                                          </p:spTgt>
                                        </p:tgtEl>
                                        <p:attrNameLst>
                                          <p:attrName>style.visibility</p:attrName>
                                        </p:attrNameLst>
                                      </p:cBhvr>
                                      <p:to>
                                        <p:strVal val="visible"/>
                                      </p:to>
                                    </p:set>
                                    <p:anim calcmode="lin" valueType="num">
                                      <p:cBhvr>
                                        <p:cTn id="33" dur="1000" fill="hold"/>
                                        <p:tgtEl>
                                          <p:spTgt spid="235">
                                            <p:txEl>
                                              <p:pRg st="3" end="3"/>
                                            </p:txEl>
                                          </p:spTgt>
                                        </p:tgtEl>
                                        <p:attrNameLst>
                                          <p:attrName>ppt_x</p:attrName>
                                        </p:attrNameLst>
                                      </p:cBhvr>
                                      <p:tavLst>
                                        <p:tav tm="0">
                                          <p:val>
                                            <p:strVal val="1+#ppt_w/2"/>
                                          </p:val>
                                        </p:tav>
                                        <p:tav tm="100000">
                                          <p:val>
                                            <p:strVal val="#ppt_x"/>
                                          </p:val>
                                        </p:tav>
                                      </p:tavLst>
                                    </p:anim>
                                    <p:anim calcmode="lin" valueType="num">
                                      <p:cBhvr>
                                        <p:cTn id="34" dur="1000" fill="hold"/>
                                        <p:tgtEl>
                                          <p:spTgt spid="23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2"/>
      <p:bldP build="p" bldLvl="5" animBg="1" rev="0" advAuto="0" spid="235"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junio, 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243" name="La primera mención de la palabra pacto esta en Genesis 6:18"/>
          <p:cNvSpPr txBox="1"/>
          <p:nvPr>
            <p:ph type="body" idx="1"/>
          </p:nvPr>
        </p:nvSpPr>
        <p:spPr>
          <a:xfrm>
            <a:off x="571500" y="3009495"/>
            <a:ext cx="23241000" cy="7697010"/>
          </a:xfrm>
          <a:prstGeom prst="rect">
            <a:avLst/>
          </a:prstGeom>
        </p:spPr>
        <p:txBody>
          <a:bodyPr/>
          <a:lstStyle>
            <a:lvl1pPr marL="457199" indent="-457199">
              <a:defRPr spc="-52" sz="5300"/>
            </a:lvl1pPr>
          </a:lstStyle>
          <a:p>
            <a:pPr/>
            <a:r>
              <a:t>La primera mención de la palabra pacto esta en Genesis 6:18</a:t>
            </a:r>
          </a:p>
        </p:txBody>
      </p:sp>
      <p:sp>
        <p:nvSpPr>
          <p:cNvPr id="244" name="Mas estableceré mi pacto contigo, y entrarás en el arca tú, tus hijos, tu mujer, y las mujeres de tus hijos contigo. Genesis 6:18"/>
          <p:cNvSpPr/>
          <p:nvPr/>
        </p:nvSpPr>
        <p:spPr>
          <a:xfrm>
            <a:off x="4214674" y="5591297"/>
            <a:ext cx="15954652" cy="6128971"/>
          </a:xfrm>
          <a:prstGeom prst="roundRect">
            <a:avLst>
              <a:gd name="adj" fmla="val 3108"/>
            </a:avLst>
          </a:prstGeom>
          <a:solidFill>
            <a:schemeClr val="accent1">
              <a:hueOff val="-42304"/>
              <a:satOff val="23749"/>
              <a:lumOff val="-4574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marL="266700" marR="266700" indent="-203200" algn="ctr" defTabSz="584200">
              <a:lnSpc>
                <a:spcPct val="100000"/>
              </a:lnSpc>
              <a:spcBef>
                <a:spcPts val="100"/>
              </a:spcBef>
              <a:defRPr cap="all" spc="264" sz="4400">
                <a:solidFill>
                  <a:srgbClr val="FFFFFF"/>
                </a:solidFill>
                <a:latin typeface="Cardo"/>
                <a:ea typeface="Cardo"/>
                <a:cs typeface="Cardo"/>
                <a:sym typeface="Cardo"/>
              </a:defRPr>
            </a:pPr>
            <a:r>
              <a:t>Mas estableceré </a:t>
            </a:r>
            <a:r>
              <a:rPr b="1"/>
              <a:t>mi pacto</a:t>
            </a:r>
            <a:r>
              <a:t> contigo, y entrarás en el arca tú, tus hijos, tu mujer, y las mujeres de tus hijos contigo. Genesis 6:18</a:t>
            </a:r>
          </a:p>
        </p:txBody>
      </p:sp>
      <p:sp>
        <p:nvSpPr>
          <p:cNvPr id="245" name="Estableciendo el Significado de Pactos"/>
          <p:cNvSpPr txBox="1"/>
          <p:nvPr>
            <p:ph type="title"/>
          </p:nvPr>
        </p:nvSpPr>
        <p:spPr>
          <a:prstGeom prst="rect">
            <a:avLst/>
          </a:prstGeom>
        </p:spPr>
        <p:txBody>
          <a:bodyPr/>
          <a:lstStyle>
            <a:lvl1pPr defTabSz="800735">
              <a:defRPr spc="-232" sz="11640"/>
            </a:lvl1pPr>
          </a:lstStyle>
          <a:p>
            <a:pPr/>
            <a:r>
              <a:t>Estableciendo el Significado de Pactos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44"/>
                                        </p:tgtEl>
                                        <p:attrNameLst>
                                          <p:attrName>style.visibility</p:attrName>
                                        </p:attrNameLst>
                                      </p:cBhvr>
                                      <p:to>
                                        <p:strVal val="visible"/>
                                      </p:to>
                                    </p:set>
                                    <p:animEffect filter="dissolve" transition="in">
                                      <p:cBhvr>
                                        <p:cTn id="7" dur="15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4"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rainbow-307622_1280.png" descr="rainbow-307622_1280.png"/>
          <p:cNvPicPr>
            <a:picLocks noChangeAspect="1"/>
          </p:cNvPicPr>
          <p:nvPr/>
        </p:nvPicPr>
        <p:blipFill>
          <a:blip r:embed="rId3">
            <a:alphaModFix amt="31018"/>
            <a:extLst/>
          </a:blip>
          <a:srcRect l="4895" t="12738" r="2863" b="5309"/>
          <a:stretch>
            <a:fillRect/>
          </a:stretch>
        </p:blipFill>
        <p:spPr>
          <a:xfrm>
            <a:off x="10238525" y="1828682"/>
            <a:ext cx="21359464" cy="14232768"/>
          </a:xfrm>
          <a:custGeom>
            <a:avLst/>
            <a:gdLst/>
            <a:ahLst/>
            <a:cxnLst>
              <a:cxn ang="0">
                <a:pos x="wd2" y="hd2"/>
              </a:cxn>
              <a:cxn ang="5400000">
                <a:pos x="wd2" y="hd2"/>
              </a:cxn>
              <a:cxn ang="10800000">
                <a:pos x="wd2" y="hd2"/>
              </a:cxn>
              <a:cxn ang="16200000">
                <a:pos x="wd2" y="hd2"/>
              </a:cxn>
            </a:cxnLst>
            <a:rect l="0" t="0" r="r" b="b"/>
            <a:pathLst>
              <a:path w="21596" h="21596" fill="norm" stroke="1" extrusionOk="0">
                <a:moveTo>
                  <a:pt x="10636" y="1"/>
                </a:moveTo>
                <a:cubicBezTo>
                  <a:pt x="10424" y="-3"/>
                  <a:pt x="10263" y="12"/>
                  <a:pt x="10054" y="41"/>
                </a:cubicBezTo>
                <a:cubicBezTo>
                  <a:pt x="9904" y="62"/>
                  <a:pt x="9767" y="84"/>
                  <a:pt x="9630" y="106"/>
                </a:cubicBezTo>
                <a:lnTo>
                  <a:pt x="9548" y="120"/>
                </a:lnTo>
                <a:cubicBezTo>
                  <a:pt x="9364" y="150"/>
                  <a:pt x="9190" y="183"/>
                  <a:pt x="9023" y="215"/>
                </a:cubicBezTo>
                <a:cubicBezTo>
                  <a:pt x="8962" y="228"/>
                  <a:pt x="8905" y="241"/>
                  <a:pt x="8847" y="254"/>
                </a:cubicBezTo>
                <a:cubicBezTo>
                  <a:pt x="8746" y="277"/>
                  <a:pt x="8644" y="300"/>
                  <a:pt x="8550" y="324"/>
                </a:cubicBezTo>
                <a:cubicBezTo>
                  <a:pt x="8543" y="326"/>
                  <a:pt x="8536" y="328"/>
                  <a:pt x="8530" y="330"/>
                </a:cubicBezTo>
                <a:cubicBezTo>
                  <a:pt x="8402" y="364"/>
                  <a:pt x="8280" y="398"/>
                  <a:pt x="8165" y="436"/>
                </a:cubicBezTo>
                <a:cubicBezTo>
                  <a:pt x="8082" y="466"/>
                  <a:pt x="7998" y="497"/>
                  <a:pt x="7936" y="519"/>
                </a:cubicBezTo>
                <a:cubicBezTo>
                  <a:pt x="7931" y="521"/>
                  <a:pt x="7922" y="524"/>
                  <a:pt x="7917" y="526"/>
                </a:cubicBezTo>
                <a:cubicBezTo>
                  <a:pt x="7870" y="544"/>
                  <a:pt x="7819" y="560"/>
                  <a:pt x="7774" y="579"/>
                </a:cubicBezTo>
                <a:cubicBezTo>
                  <a:pt x="7432" y="721"/>
                  <a:pt x="7139" y="890"/>
                  <a:pt x="6860" y="1098"/>
                </a:cubicBezTo>
                <a:cubicBezTo>
                  <a:pt x="6725" y="1198"/>
                  <a:pt x="6540" y="1310"/>
                  <a:pt x="6449" y="1346"/>
                </a:cubicBezTo>
                <a:cubicBezTo>
                  <a:pt x="6405" y="1364"/>
                  <a:pt x="6360" y="1386"/>
                  <a:pt x="6315" y="1408"/>
                </a:cubicBezTo>
                <a:cubicBezTo>
                  <a:pt x="6200" y="1466"/>
                  <a:pt x="6073" y="1536"/>
                  <a:pt x="5942" y="1616"/>
                </a:cubicBezTo>
                <a:cubicBezTo>
                  <a:pt x="5605" y="1832"/>
                  <a:pt x="5281" y="2111"/>
                  <a:pt x="5065" y="2380"/>
                </a:cubicBezTo>
                <a:cubicBezTo>
                  <a:pt x="5060" y="2385"/>
                  <a:pt x="5055" y="2392"/>
                  <a:pt x="5050" y="2397"/>
                </a:cubicBezTo>
                <a:cubicBezTo>
                  <a:pt x="5005" y="2454"/>
                  <a:pt x="4964" y="2511"/>
                  <a:pt x="4931" y="2566"/>
                </a:cubicBezTo>
                <a:cubicBezTo>
                  <a:pt x="4923" y="2578"/>
                  <a:pt x="4912" y="2593"/>
                  <a:pt x="4904" y="2606"/>
                </a:cubicBezTo>
                <a:cubicBezTo>
                  <a:pt x="4893" y="2625"/>
                  <a:pt x="4875" y="2653"/>
                  <a:pt x="4848" y="2688"/>
                </a:cubicBezTo>
                <a:cubicBezTo>
                  <a:pt x="4789" y="2772"/>
                  <a:pt x="4728" y="2852"/>
                  <a:pt x="4685" y="2897"/>
                </a:cubicBezTo>
                <a:cubicBezTo>
                  <a:pt x="4595" y="2991"/>
                  <a:pt x="4492" y="3104"/>
                  <a:pt x="4387" y="3220"/>
                </a:cubicBezTo>
                <a:cubicBezTo>
                  <a:pt x="4385" y="3223"/>
                  <a:pt x="4382" y="3225"/>
                  <a:pt x="4380" y="3228"/>
                </a:cubicBezTo>
                <a:cubicBezTo>
                  <a:pt x="4300" y="3321"/>
                  <a:pt x="4234" y="3396"/>
                  <a:pt x="4161" y="3477"/>
                </a:cubicBezTo>
                <a:cubicBezTo>
                  <a:pt x="3925" y="3749"/>
                  <a:pt x="3725" y="3991"/>
                  <a:pt x="3725" y="4017"/>
                </a:cubicBezTo>
                <a:cubicBezTo>
                  <a:pt x="3725" y="4047"/>
                  <a:pt x="3696" y="4087"/>
                  <a:pt x="3659" y="4107"/>
                </a:cubicBezTo>
                <a:cubicBezTo>
                  <a:pt x="3629" y="4123"/>
                  <a:pt x="3593" y="4157"/>
                  <a:pt x="3553" y="4199"/>
                </a:cubicBezTo>
                <a:cubicBezTo>
                  <a:pt x="3515" y="4253"/>
                  <a:pt x="3480" y="4303"/>
                  <a:pt x="3437" y="4360"/>
                </a:cubicBezTo>
                <a:cubicBezTo>
                  <a:pt x="3354" y="4471"/>
                  <a:pt x="3280" y="4577"/>
                  <a:pt x="3211" y="4684"/>
                </a:cubicBezTo>
                <a:cubicBezTo>
                  <a:pt x="3210" y="4685"/>
                  <a:pt x="3209" y="4687"/>
                  <a:pt x="3208" y="4688"/>
                </a:cubicBezTo>
                <a:cubicBezTo>
                  <a:pt x="3035" y="4980"/>
                  <a:pt x="2858" y="5337"/>
                  <a:pt x="2741" y="5654"/>
                </a:cubicBezTo>
                <a:cubicBezTo>
                  <a:pt x="2654" y="5888"/>
                  <a:pt x="2502" y="6270"/>
                  <a:pt x="2404" y="6504"/>
                </a:cubicBezTo>
                <a:cubicBezTo>
                  <a:pt x="2305" y="6738"/>
                  <a:pt x="2204" y="7048"/>
                  <a:pt x="2178" y="7194"/>
                </a:cubicBezTo>
                <a:cubicBezTo>
                  <a:pt x="2147" y="7367"/>
                  <a:pt x="2068" y="7566"/>
                  <a:pt x="1949" y="7767"/>
                </a:cubicBezTo>
                <a:cubicBezTo>
                  <a:pt x="1848" y="7936"/>
                  <a:pt x="1725" y="8214"/>
                  <a:pt x="1674" y="8386"/>
                </a:cubicBezTo>
                <a:cubicBezTo>
                  <a:pt x="1624" y="8557"/>
                  <a:pt x="1524" y="8823"/>
                  <a:pt x="1453" y="8978"/>
                </a:cubicBezTo>
                <a:cubicBezTo>
                  <a:pt x="1419" y="9054"/>
                  <a:pt x="1378" y="9172"/>
                  <a:pt x="1337" y="9312"/>
                </a:cubicBezTo>
                <a:cubicBezTo>
                  <a:pt x="1330" y="9335"/>
                  <a:pt x="1324" y="9354"/>
                  <a:pt x="1318" y="9378"/>
                </a:cubicBezTo>
                <a:cubicBezTo>
                  <a:pt x="1288" y="9483"/>
                  <a:pt x="1260" y="9603"/>
                  <a:pt x="1231" y="9720"/>
                </a:cubicBezTo>
                <a:cubicBezTo>
                  <a:pt x="1215" y="9791"/>
                  <a:pt x="1198" y="9862"/>
                  <a:pt x="1183" y="9936"/>
                </a:cubicBezTo>
                <a:cubicBezTo>
                  <a:pt x="1105" y="10308"/>
                  <a:pt x="1009" y="10728"/>
                  <a:pt x="970" y="10868"/>
                </a:cubicBezTo>
                <a:cubicBezTo>
                  <a:pt x="930" y="11008"/>
                  <a:pt x="854" y="11302"/>
                  <a:pt x="800" y="11520"/>
                </a:cubicBezTo>
                <a:cubicBezTo>
                  <a:pt x="752" y="11712"/>
                  <a:pt x="692" y="11939"/>
                  <a:pt x="649" y="12092"/>
                </a:cubicBezTo>
                <a:cubicBezTo>
                  <a:pt x="539" y="12535"/>
                  <a:pt x="446" y="12929"/>
                  <a:pt x="381" y="13282"/>
                </a:cubicBezTo>
                <a:cubicBezTo>
                  <a:pt x="359" y="13421"/>
                  <a:pt x="332" y="13596"/>
                  <a:pt x="306" y="13758"/>
                </a:cubicBezTo>
                <a:cubicBezTo>
                  <a:pt x="252" y="14103"/>
                  <a:pt x="119" y="15305"/>
                  <a:pt x="20" y="16336"/>
                </a:cubicBezTo>
                <a:cubicBezTo>
                  <a:pt x="16" y="16381"/>
                  <a:pt x="15" y="16420"/>
                  <a:pt x="11" y="16461"/>
                </a:cubicBezTo>
                <a:cubicBezTo>
                  <a:pt x="1" y="16633"/>
                  <a:pt x="-3" y="16845"/>
                  <a:pt x="3" y="17119"/>
                </a:cubicBezTo>
                <a:cubicBezTo>
                  <a:pt x="3" y="17131"/>
                  <a:pt x="4" y="17149"/>
                  <a:pt x="5" y="17162"/>
                </a:cubicBezTo>
                <a:cubicBezTo>
                  <a:pt x="16" y="17474"/>
                  <a:pt x="39" y="17902"/>
                  <a:pt x="85" y="18675"/>
                </a:cubicBezTo>
                <a:cubicBezTo>
                  <a:pt x="95" y="18844"/>
                  <a:pt x="119" y="18983"/>
                  <a:pt x="149" y="19073"/>
                </a:cubicBezTo>
                <a:cubicBezTo>
                  <a:pt x="149" y="19073"/>
                  <a:pt x="149" y="19074"/>
                  <a:pt x="149" y="19074"/>
                </a:cubicBezTo>
                <a:cubicBezTo>
                  <a:pt x="152" y="19083"/>
                  <a:pt x="155" y="19089"/>
                  <a:pt x="158" y="19096"/>
                </a:cubicBezTo>
                <a:cubicBezTo>
                  <a:pt x="170" y="19123"/>
                  <a:pt x="182" y="19142"/>
                  <a:pt x="194" y="19155"/>
                </a:cubicBezTo>
                <a:cubicBezTo>
                  <a:pt x="199" y="19161"/>
                  <a:pt x="203" y="19169"/>
                  <a:pt x="208" y="19172"/>
                </a:cubicBezTo>
                <a:cubicBezTo>
                  <a:pt x="213" y="19175"/>
                  <a:pt x="220" y="19178"/>
                  <a:pt x="225" y="19178"/>
                </a:cubicBezTo>
                <a:cubicBezTo>
                  <a:pt x="226" y="19179"/>
                  <a:pt x="228" y="19180"/>
                  <a:pt x="229" y="19180"/>
                </a:cubicBezTo>
                <a:cubicBezTo>
                  <a:pt x="237" y="19179"/>
                  <a:pt x="244" y="19177"/>
                  <a:pt x="252" y="19170"/>
                </a:cubicBezTo>
                <a:cubicBezTo>
                  <a:pt x="259" y="19163"/>
                  <a:pt x="265" y="19160"/>
                  <a:pt x="271" y="19159"/>
                </a:cubicBezTo>
                <a:cubicBezTo>
                  <a:pt x="271" y="19159"/>
                  <a:pt x="271" y="19159"/>
                  <a:pt x="271" y="19159"/>
                </a:cubicBezTo>
                <a:cubicBezTo>
                  <a:pt x="278" y="19158"/>
                  <a:pt x="284" y="19161"/>
                  <a:pt x="290" y="19166"/>
                </a:cubicBezTo>
                <a:cubicBezTo>
                  <a:pt x="297" y="19173"/>
                  <a:pt x="302" y="19184"/>
                  <a:pt x="305" y="19199"/>
                </a:cubicBezTo>
                <a:cubicBezTo>
                  <a:pt x="306" y="19202"/>
                  <a:pt x="308" y="19203"/>
                  <a:pt x="308" y="19205"/>
                </a:cubicBezTo>
                <a:cubicBezTo>
                  <a:pt x="308" y="19206"/>
                  <a:pt x="308" y="19206"/>
                  <a:pt x="308" y="19206"/>
                </a:cubicBezTo>
                <a:cubicBezTo>
                  <a:pt x="309" y="19209"/>
                  <a:pt x="308" y="19213"/>
                  <a:pt x="308" y="19216"/>
                </a:cubicBezTo>
                <a:cubicBezTo>
                  <a:pt x="311" y="19235"/>
                  <a:pt x="311" y="19256"/>
                  <a:pt x="308" y="19278"/>
                </a:cubicBezTo>
                <a:cubicBezTo>
                  <a:pt x="304" y="19301"/>
                  <a:pt x="298" y="19324"/>
                  <a:pt x="286" y="19345"/>
                </a:cubicBezTo>
                <a:cubicBezTo>
                  <a:pt x="286" y="19347"/>
                  <a:pt x="285" y="19347"/>
                  <a:pt x="285" y="19348"/>
                </a:cubicBezTo>
                <a:cubicBezTo>
                  <a:pt x="258" y="19398"/>
                  <a:pt x="254" y="19428"/>
                  <a:pt x="273" y="19463"/>
                </a:cubicBezTo>
                <a:cubicBezTo>
                  <a:pt x="280" y="19472"/>
                  <a:pt x="289" y="19481"/>
                  <a:pt x="300" y="19491"/>
                </a:cubicBezTo>
                <a:cubicBezTo>
                  <a:pt x="346" y="19529"/>
                  <a:pt x="365" y="19621"/>
                  <a:pt x="367" y="19811"/>
                </a:cubicBezTo>
                <a:cubicBezTo>
                  <a:pt x="367" y="19837"/>
                  <a:pt x="369" y="19858"/>
                  <a:pt x="370" y="19884"/>
                </a:cubicBezTo>
                <a:cubicBezTo>
                  <a:pt x="373" y="19919"/>
                  <a:pt x="377" y="19945"/>
                  <a:pt x="380" y="19988"/>
                </a:cubicBezTo>
                <a:cubicBezTo>
                  <a:pt x="393" y="20210"/>
                  <a:pt x="404" y="20347"/>
                  <a:pt x="418" y="20451"/>
                </a:cubicBezTo>
                <a:cubicBezTo>
                  <a:pt x="418" y="20451"/>
                  <a:pt x="418" y="20452"/>
                  <a:pt x="418" y="20453"/>
                </a:cubicBezTo>
                <a:cubicBezTo>
                  <a:pt x="426" y="20494"/>
                  <a:pt x="435" y="20534"/>
                  <a:pt x="444" y="20568"/>
                </a:cubicBezTo>
                <a:cubicBezTo>
                  <a:pt x="454" y="20602"/>
                  <a:pt x="464" y="20630"/>
                  <a:pt x="475" y="20653"/>
                </a:cubicBezTo>
                <a:cubicBezTo>
                  <a:pt x="488" y="20665"/>
                  <a:pt x="501" y="20672"/>
                  <a:pt x="517" y="20672"/>
                </a:cubicBezTo>
                <a:cubicBezTo>
                  <a:pt x="606" y="20672"/>
                  <a:pt x="650" y="20777"/>
                  <a:pt x="595" y="20859"/>
                </a:cubicBezTo>
                <a:cubicBezTo>
                  <a:pt x="579" y="20883"/>
                  <a:pt x="569" y="20902"/>
                  <a:pt x="563" y="20919"/>
                </a:cubicBezTo>
                <a:cubicBezTo>
                  <a:pt x="563" y="20920"/>
                  <a:pt x="563" y="20920"/>
                  <a:pt x="563" y="20920"/>
                </a:cubicBezTo>
                <a:cubicBezTo>
                  <a:pt x="563" y="20921"/>
                  <a:pt x="563" y="20921"/>
                  <a:pt x="563" y="20922"/>
                </a:cubicBezTo>
                <a:cubicBezTo>
                  <a:pt x="562" y="20944"/>
                  <a:pt x="564" y="20962"/>
                  <a:pt x="571" y="20977"/>
                </a:cubicBezTo>
                <a:cubicBezTo>
                  <a:pt x="572" y="20978"/>
                  <a:pt x="572" y="20981"/>
                  <a:pt x="574" y="20983"/>
                </a:cubicBezTo>
                <a:cubicBezTo>
                  <a:pt x="574" y="20983"/>
                  <a:pt x="574" y="20982"/>
                  <a:pt x="574" y="20983"/>
                </a:cubicBezTo>
                <a:cubicBezTo>
                  <a:pt x="593" y="21005"/>
                  <a:pt x="631" y="21022"/>
                  <a:pt x="696" y="21039"/>
                </a:cubicBezTo>
                <a:cubicBezTo>
                  <a:pt x="731" y="21047"/>
                  <a:pt x="770" y="21072"/>
                  <a:pt x="810" y="21102"/>
                </a:cubicBezTo>
                <a:cubicBezTo>
                  <a:pt x="819" y="21108"/>
                  <a:pt x="827" y="21114"/>
                  <a:pt x="836" y="21120"/>
                </a:cubicBezTo>
                <a:cubicBezTo>
                  <a:pt x="837" y="21122"/>
                  <a:pt x="839" y="21124"/>
                  <a:pt x="841" y="21125"/>
                </a:cubicBezTo>
                <a:cubicBezTo>
                  <a:pt x="841" y="21126"/>
                  <a:pt x="842" y="21126"/>
                  <a:pt x="842" y="21126"/>
                </a:cubicBezTo>
                <a:cubicBezTo>
                  <a:pt x="868" y="21147"/>
                  <a:pt x="891" y="21169"/>
                  <a:pt x="904" y="21190"/>
                </a:cubicBezTo>
                <a:cubicBezTo>
                  <a:pt x="932" y="21219"/>
                  <a:pt x="958" y="21245"/>
                  <a:pt x="983" y="21278"/>
                </a:cubicBezTo>
                <a:cubicBezTo>
                  <a:pt x="993" y="21285"/>
                  <a:pt x="1004" y="21296"/>
                  <a:pt x="1010" y="21296"/>
                </a:cubicBezTo>
                <a:cubicBezTo>
                  <a:pt x="1026" y="21296"/>
                  <a:pt x="1048" y="21345"/>
                  <a:pt x="1068" y="21407"/>
                </a:cubicBezTo>
                <a:cubicBezTo>
                  <a:pt x="1069" y="21407"/>
                  <a:pt x="1069" y="21408"/>
                  <a:pt x="1069" y="21408"/>
                </a:cubicBezTo>
                <a:cubicBezTo>
                  <a:pt x="1100" y="21466"/>
                  <a:pt x="1120" y="21520"/>
                  <a:pt x="1120" y="21563"/>
                </a:cubicBezTo>
                <a:cubicBezTo>
                  <a:pt x="1120" y="21572"/>
                  <a:pt x="1121" y="21576"/>
                  <a:pt x="1122" y="21582"/>
                </a:cubicBezTo>
                <a:cubicBezTo>
                  <a:pt x="1122" y="21583"/>
                  <a:pt x="1122" y="21583"/>
                  <a:pt x="1122" y="21583"/>
                </a:cubicBezTo>
                <a:cubicBezTo>
                  <a:pt x="1122" y="21583"/>
                  <a:pt x="1122" y="21584"/>
                  <a:pt x="1122" y="21584"/>
                </a:cubicBezTo>
                <a:cubicBezTo>
                  <a:pt x="1126" y="21592"/>
                  <a:pt x="1131" y="21597"/>
                  <a:pt x="1136" y="21597"/>
                </a:cubicBezTo>
                <a:cubicBezTo>
                  <a:pt x="1145" y="21585"/>
                  <a:pt x="1157" y="21558"/>
                  <a:pt x="1175" y="21505"/>
                </a:cubicBezTo>
                <a:cubicBezTo>
                  <a:pt x="1184" y="21478"/>
                  <a:pt x="1192" y="21435"/>
                  <a:pt x="1199" y="21385"/>
                </a:cubicBezTo>
                <a:cubicBezTo>
                  <a:pt x="1199" y="21384"/>
                  <a:pt x="1199" y="21383"/>
                  <a:pt x="1199" y="21383"/>
                </a:cubicBezTo>
                <a:cubicBezTo>
                  <a:pt x="1200" y="21376"/>
                  <a:pt x="1200" y="21357"/>
                  <a:pt x="1200" y="21350"/>
                </a:cubicBezTo>
                <a:cubicBezTo>
                  <a:pt x="1212" y="21190"/>
                  <a:pt x="1220" y="20837"/>
                  <a:pt x="1228" y="20445"/>
                </a:cubicBezTo>
                <a:cubicBezTo>
                  <a:pt x="1229" y="20413"/>
                  <a:pt x="1229" y="20373"/>
                  <a:pt x="1230" y="20339"/>
                </a:cubicBezTo>
                <a:cubicBezTo>
                  <a:pt x="1231" y="20212"/>
                  <a:pt x="1232" y="20096"/>
                  <a:pt x="1232" y="19934"/>
                </a:cubicBezTo>
                <a:cubicBezTo>
                  <a:pt x="1232" y="18952"/>
                  <a:pt x="1254" y="18191"/>
                  <a:pt x="1291" y="17622"/>
                </a:cubicBezTo>
                <a:cubicBezTo>
                  <a:pt x="1294" y="17552"/>
                  <a:pt x="1298" y="17481"/>
                  <a:pt x="1302" y="17425"/>
                </a:cubicBezTo>
                <a:cubicBezTo>
                  <a:pt x="1319" y="17207"/>
                  <a:pt x="1339" y="17019"/>
                  <a:pt x="1362" y="16879"/>
                </a:cubicBezTo>
                <a:cubicBezTo>
                  <a:pt x="1391" y="16705"/>
                  <a:pt x="1434" y="16385"/>
                  <a:pt x="1458" y="16167"/>
                </a:cubicBezTo>
                <a:cubicBezTo>
                  <a:pt x="1472" y="16033"/>
                  <a:pt x="1495" y="15871"/>
                  <a:pt x="1521" y="15706"/>
                </a:cubicBezTo>
                <a:cubicBezTo>
                  <a:pt x="1547" y="15525"/>
                  <a:pt x="1572" y="15366"/>
                  <a:pt x="1588" y="15288"/>
                </a:cubicBezTo>
                <a:cubicBezTo>
                  <a:pt x="1591" y="15272"/>
                  <a:pt x="1599" y="15242"/>
                  <a:pt x="1603" y="15223"/>
                </a:cubicBezTo>
                <a:cubicBezTo>
                  <a:pt x="1637" y="15045"/>
                  <a:pt x="1669" y="14897"/>
                  <a:pt x="1686" y="14864"/>
                </a:cubicBezTo>
                <a:cubicBezTo>
                  <a:pt x="1692" y="14852"/>
                  <a:pt x="1700" y="14827"/>
                  <a:pt x="1708" y="14802"/>
                </a:cubicBezTo>
                <a:cubicBezTo>
                  <a:pt x="1716" y="14770"/>
                  <a:pt x="1724" y="14738"/>
                  <a:pt x="1732" y="14706"/>
                </a:cubicBezTo>
                <a:cubicBezTo>
                  <a:pt x="1736" y="14692"/>
                  <a:pt x="1740" y="14679"/>
                  <a:pt x="1742" y="14665"/>
                </a:cubicBezTo>
                <a:cubicBezTo>
                  <a:pt x="1756" y="14597"/>
                  <a:pt x="1806" y="14417"/>
                  <a:pt x="1860" y="14242"/>
                </a:cubicBezTo>
                <a:cubicBezTo>
                  <a:pt x="1870" y="14206"/>
                  <a:pt x="1881" y="14168"/>
                  <a:pt x="1890" y="14138"/>
                </a:cubicBezTo>
                <a:cubicBezTo>
                  <a:pt x="1953" y="13930"/>
                  <a:pt x="2070" y="13448"/>
                  <a:pt x="2157" y="13034"/>
                </a:cubicBezTo>
                <a:cubicBezTo>
                  <a:pt x="2197" y="12844"/>
                  <a:pt x="2240" y="12665"/>
                  <a:pt x="2284" y="12496"/>
                </a:cubicBezTo>
                <a:cubicBezTo>
                  <a:pt x="2336" y="12277"/>
                  <a:pt x="2382" y="12103"/>
                  <a:pt x="2403" y="12058"/>
                </a:cubicBezTo>
                <a:cubicBezTo>
                  <a:pt x="2413" y="12038"/>
                  <a:pt x="2430" y="11987"/>
                  <a:pt x="2443" y="11955"/>
                </a:cubicBezTo>
                <a:cubicBezTo>
                  <a:pt x="2482" y="11838"/>
                  <a:pt x="2518" y="11743"/>
                  <a:pt x="2553" y="11668"/>
                </a:cubicBezTo>
                <a:cubicBezTo>
                  <a:pt x="2553" y="11666"/>
                  <a:pt x="2554" y="11666"/>
                  <a:pt x="2555" y="11664"/>
                </a:cubicBezTo>
                <a:cubicBezTo>
                  <a:pt x="2627" y="11450"/>
                  <a:pt x="2643" y="11431"/>
                  <a:pt x="2692" y="11504"/>
                </a:cubicBezTo>
                <a:cubicBezTo>
                  <a:pt x="2692" y="11505"/>
                  <a:pt x="2693" y="11504"/>
                  <a:pt x="2693" y="11504"/>
                </a:cubicBezTo>
                <a:cubicBezTo>
                  <a:pt x="2693" y="11505"/>
                  <a:pt x="2693" y="11505"/>
                  <a:pt x="2693" y="11506"/>
                </a:cubicBezTo>
                <a:cubicBezTo>
                  <a:pt x="2694" y="11506"/>
                  <a:pt x="2694" y="11506"/>
                  <a:pt x="2694" y="11507"/>
                </a:cubicBezTo>
                <a:cubicBezTo>
                  <a:pt x="2694" y="11507"/>
                  <a:pt x="2695" y="11507"/>
                  <a:pt x="2695" y="11508"/>
                </a:cubicBezTo>
                <a:cubicBezTo>
                  <a:pt x="2703" y="11520"/>
                  <a:pt x="2708" y="11531"/>
                  <a:pt x="2713" y="11542"/>
                </a:cubicBezTo>
                <a:cubicBezTo>
                  <a:pt x="2714" y="11546"/>
                  <a:pt x="2717" y="11549"/>
                  <a:pt x="2719" y="11553"/>
                </a:cubicBezTo>
                <a:cubicBezTo>
                  <a:pt x="2724" y="11567"/>
                  <a:pt x="2726" y="11583"/>
                  <a:pt x="2726" y="11600"/>
                </a:cubicBezTo>
                <a:cubicBezTo>
                  <a:pt x="2727" y="11616"/>
                  <a:pt x="2724" y="11637"/>
                  <a:pt x="2720" y="11659"/>
                </a:cubicBezTo>
                <a:cubicBezTo>
                  <a:pt x="2719" y="11659"/>
                  <a:pt x="2720" y="11659"/>
                  <a:pt x="2720" y="11660"/>
                </a:cubicBezTo>
                <a:cubicBezTo>
                  <a:pt x="2719" y="11660"/>
                  <a:pt x="2720" y="11660"/>
                  <a:pt x="2720" y="11660"/>
                </a:cubicBezTo>
                <a:cubicBezTo>
                  <a:pt x="2714" y="11689"/>
                  <a:pt x="2704" y="11725"/>
                  <a:pt x="2689" y="11769"/>
                </a:cubicBezTo>
                <a:cubicBezTo>
                  <a:pt x="2680" y="11805"/>
                  <a:pt x="2670" y="11842"/>
                  <a:pt x="2655" y="11892"/>
                </a:cubicBezTo>
                <a:cubicBezTo>
                  <a:pt x="2511" y="12381"/>
                  <a:pt x="1802" y="15687"/>
                  <a:pt x="1726" y="16223"/>
                </a:cubicBezTo>
                <a:cubicBezTo>
                  <a:pt x="1704" y="16379"/>
                  <a:pt x="1659" y="16647"/>
                  <a:pt x="1627" y="16819"/>
                </a:cubicBezTo>
                <a:cubicBezTo>
                  <a:pt x="1625" y="16828"/>
                  <a:pt x="1625" y="16840"/>
                  <a:pt x="1623" y="16850"/>
                </a:cubicBezTo>
                <a:cubicBezTo>
                  <a:pt x="1598" y="17104"/>
                  <a:pt x="1592" y="17503"/>
                  <a:pt x="1591" y="18445"/>
                </a:cubicBezTo>
                <a:cubicBezTo>
                  <a:pt x="1591" y="18463"/>
                  <a:pt x="1592" y="18472"/>
                  <a:pt x="1592" y="18491"/>
                </a:cubicBezTo>
                <a:cubicBezTo>
                  <a:pt x="1596" y="18741"/>
                  <a:pt x="1595" y="18887"/>
                  <a:pt x="1596" y="19080"/>
                </a:cubicBezTo>
                <a:cubicBezTo>
                  <a:pt x="1597" y="19168"/>
                  <a:pt x="1598" y="19265"/>
                  <a:pt x="1598" y="19342"/>
                </a:cubicBezTo>
                <a:cubicBezTo>
                  <a:pt x="1598" y="19745"/>
                  <a:pt x="1591" y="20058"/>
                  <a:pt x="1572" y="20219"/>
                </a:cubicBezTo>
                <a:cubicBezTo>
                  <a:pt x="1569" y="20240"/>
                  <a:pt x="1569" y="20250"/>
                  <a:pt x="1566" y="20269"/>
                </a:cubicBezTo>
                <a:cubicBezTo>
                  <a:pt x="1563" y="20319"/>
                  <a:pt x="1558" y="20350"/>
                  <a:pt x="1554" y="20382"/>
                </a:cubicBezTo>
                <a:cubicBezTo>
                  <a:pt x="1510" y="20784"/>
                  <a:pt x="1531" y="20871"/>
                  <a:pt x="1692" y="21082"/>
                </a:cubicBezTo>
                <a:cubicBezTo>
                  <a:pt x="1739" y="21143"/>
                  <a:pt x="1774" y="21192"/>
                  <a:pt x="1819" y="21253"/>
                </a:cubicBezTo>
                <a:cubicBezTo>
                  <a:pt x="1819" y="21254"/>
                  <a:pt x="1819" y="21254"/>
                  <a:pt x="1820" y="21255"/>
                </a:cubicBezTo>
                <a:cubicBezTo>
                  <a:pt x="1834" y="21264"/>
                  <a:pt x="1852" y="21280"/>
                  <a:pt x="1876" y="21312"/>
                </a:cubicBezTo>
                <a:cubicBezTo>
                  <a:pt x="1914" y="21353"/>
                  <a:pt x="1950" y="21401"/>
                  <a:pt x="1970" y="21449"/>
                </a:cubicBezTo>
                <a:cubicBezTo>
                  <a:pt x="1971" y="21451"/>
                  <a:pt x="1972" y="21451"/>
                  <a:pt x="1973" y="21453"/>
                </a:cubicBezTo>
                <a:cubicBezTo>
                  <a:pt x="2047" y="21525"/>
                  <a:pt x="2140" y="21537"/>
                  <a:pt x="2216" y="21488"/>
                </a:cubicBezTo>
                <a:cubicBezTo>
                  <a:pt x="2238" y="21473"/>
                  <a:pt x="2258" y="21452"/>
                  <a:pt x="2276" y="21427"/>
                </a:cubicBezTo>
                <a:cubicBezTo>
                  <a:pt x="2280" y="21422"/>
                  <a:pt x="2283" y="21416"/>
                  <a:pt x="2287" y="21411"/>
                </a:cubicBezTo>
                <a:cubicBezTo>
                  <a:pt x="2387" y="21245"/>
                  <a:pt x="2481" y="20182"/>
                  <a:pt x="2594" y="17923"/>
                </a:cubicBezTo>
                <a:cubicBezTo>
                  <a:pt x="2607" y="17646"/>
                  <a:pt x="2626" y="17384"/>
                  <a:pt x="2648" y="17127"/>
                </a:cubicBezTo>
                <a:cubicBezTo>
                  <a:pt x="2648" y="17126"/>
                  <a:pt x="2648" y="17125"/>
                  <a:pt x="2648" y="17125"/>
                </a:cubicBezTo>
                <a:cubicBezTo>
                  <a:pt x="2698" y="16485"/>
                  <a:pt x="2764" y="15980"/>
                  <a:pt x="2864" y="15439"/>
                </a:cubicBezTo>
                <a:cubicBezTo>
                  <a:pt x="2871" y="15401"/>
                  <a:pt x="2876" y="15363"/>
                  <a:pt x="2884" y="15324"/>
                </a:cubicBezTo>
                <a:cubicBezTo>
                  <a:pt x="2885" y="15314"/>
                  <a:pt x="2888" y="15303"/>
                  <a:pt x="2890" y="15294"/>
                </a:cubicBezTo>
                <a:cubicBezTo>
                  <a:pt x="2890" y="15293"/>
                  <a:pt x="2890" y="15293"/>
                  <a:pt x="2890" y="15293"/>
                </a:cubicBezTo>
                <a:cubicBezTo>
                  <a:pt x="2994" y="14727"/>
                  <a:pt x="3127" y="14133"/>
                  <a:pt x="3303" y="13447"/>
                </a:cubicBezTo>
                <a:cubicBezTo>
                  <a:pt x="3307" y="13429"/>
                  <a:pt x="3312" y="13405"/>
                  <a:pt x="3317" y="13386"/>
                </a:cubicBezTo>
                <a:cubicBezTo>
                  <a:pt x="3322" y="13364"/>
                  <a:pt x="3328" y="13339"/>
                  <a:pt x="3332" y="13318"/>
                </a:cubicBezTo>
                <a:cubicBezTo>
                  <a:pt x="3401" y="13008"/>
                  <a:pt x="3456" y="12748"/>
                  <a:pt x="3481" y="12611"/>
                </a:cubicBezTo>
                <a:cubicBezTo>
                  <a:pt x="3489" y="12569"/>
                  <a:pt x="3496" y="12540"/>
                  <a:pt x="3503" y="12502"/>
                </a:cubicBezTo>
                <a:cubicBezTo>
                  <a:pt x="3532" y="12340"/>
                  <a:pt x="3564" y="12159"/>
                  <a:pt x="3581" y="12087"/>
                </a:cubicBezTo>
                <a:cubicBezTo>
                  <a:pt x="3612" y="11962"/>
                  <a:pt x="3720" y="11662"/>
                  <a:pt x="3851" y="11316"/>
                </a:cubicBezTo>
                <a:cubicBezTo>
                  <a:pt x="3857" y="11297"/>
                  <a:pt x="3861" y="11287"/>
                  <a:pt x="3868" y="11267"/>
                </a:cubicBezTo>
                <a:cubicBezTo>
                  <a:pt x="3995" y="10912"/>
                  <a:pt x="4134" y="10565"/>
                  <a:pt x="4270" y="10248"/>
                </a:cubicBezTo>
                <a:cubicBezTo>
                  <a:pt x="4278" y="10228"/>
                  <a:pt x="4287" y="10208"/>
                  <a:pt x="4295" y="10188"/>
                </a:cubicBezTo>
                <a:cubicBezTo>
                  <a:pt x="4454" y="9804"/>
                  <a:pt x="4629" y="9456"/>
                  <a:pt x="4776" y="9211"/>
                </a:cubicBezTo>
                <a:cubicBezTo>
                  <a:pt x="4788" y="9189"/>
                  <a:pt x="4798" y="9176"/>
                  <a:pt x="4811" y="9156"/>
                </a:cubicBezTo>
                <a:cubicBezTo>
                  <a:pt x="4838" y="9112"/>
                  <a:pt x="4866" y="9065"/>
                  <a:pt x="4890" y="9030"/>
                </a:cubicBezTo>
                <a:cubicBezTo>
                  <a:pt x="4891" y="9030"/>
                  <a:pt x="4891" y="9029"/>
                  <a:pt x="4891" y="9029"/>
                </a:cubicBezTo>
                <a:cubicBezTo>
                  <a:pt x="4894" y="9024"/>
                  <a:pt x="4897" y="9022"/>
                  <a:pt x="4900" y="9018"/>
                </a:cubicBezTo>
                <a:cubicBezTo>
                  <a:pt x="4958" y="8935"/>
                  <a:pt x="5007" y="8880"/>
                  <a:pt x="5042" y="8865"/>
                </a:cubicBezTo>
                <a:cubicBezTo>
                  <a:pt x="5043" y="8865"/>
                  <a:pt x="5043" y="8864"/>
                  <a:pt x="5044" y="8864"/>
                </a:cubicBezTo>
                <a:cubicBezTo>
                  <a:pt x="5047" y="8863"/>
                  <a:pt x="5050" y="8862"/>
                  <a:pt x="5053" y="8861"/>
                </a:cubicBezTo>
                <a:cubicBezTo>
                  <a:pt x="5054" y="8861"/>
                  <a:pt x="5054" y="8861"/>
                  <a:pt x="5054" y="8861"/>
                </a:cubicBezTo>
                <a:cubicBezTo>
                  <a:pt x="5058" y="8860"/>
                  <a:pt x="5063" y="8858"/>
                  <a:pt x="5067" y="8858"/>
                </a:cubicBezTo>
                <a:cubicBezTo>
                  <a:pt x="5068" y="8858"/>
                  <a:pt x="5070" y="8860"/>
                  <a:pt x="5071" y="8861"/>
                </a:cubicBezTo>
                <a:cubicBezTo>
                  <a:pt x="5078" y="8862"/>
                  <a:pt x="5086" y="8863"/>
                  <a:pt x="5090" y="8870"/>
                </a:cubicBezTo>
                <a:cubicBezTo>
                  <a:pt x="5091" y="8871"/>
                  <a:pt x="5090" y="8871"/>
                  <a:pt x="5091" y="8872"/>
                </a:cubicBezTo>
                <a:cubicBezTo>
                  <a:pt x="5091" y="8872"/>
                  <a:pt x="5092" y="8872"/>
                  <a:pt x="5092" y="8873"/>
                </a:cubicBezTo>
                <a:cubicBezTo>
                  <a:pt x="5100" y="8885"/>
                  <a:pt x="5105" y="8898"/>
                  <a:pt x="5107" y="8913"/>
                </a:cubicBezTo>
                <a:cubicBezTo>
                  <a:pt x="5111" y="8941"/>
                  <a:pt x="5100" y="8978"/>
                  <a:pt x="5075" y="9027"/>
                </a:cubicBezTo>
                <a:cubicBezTo>
                  <a:pt x="5075" y="9028"/>
                  <a:pt x="5074" y="9029"/>
                  <a:pt x="5073" y="9031"/>
                </a:cubicBezTo>
                <a:cubicBezTo>
                  <a:pt x="5073" y="9031"/>
                  <a:pt x="5073" y="9032"/>
                  <a:pt x="5073" y="9032"/>
                </a:cubicBezTo>
                <a:cubicBezTo>
                  <a:pt x="5060" y="9057"/>
                  <a:pt x="5042" y="9087"/>
                  <a:pt x="5022" y="9121"/>
                </a:cubicBezTo>
                <a:cubicBezTo>
                  <a:pt x="5021" y="9122"/>
                  <a:pt x="5020" y="9123"/>
                  <a:pt x="5020" y="9124"/>
                </a:cubicBezTo>
                <a:cubicBezTo>
                  <a:pt x="5012" y="9137"/>
                  <a:pt x="5006" y="9149"/>
                  <a:pt x="4997" y="9164"/>
                </a:cubicBezTo>
                <a:cubicBezTo>
                  <a:pt x="4921" y="9290"/>
                  <a:pt x="4792" y="9596"/>
                  <a:pt x="4708" y="9845"/>
                </a:cubicBezTo>
                <a:cubicBezTo>
                  <a:pt x="4669" y="9962"/>
                  <a:pt x="4615" y="10107"/>
                  <a:pt x="4561" y="10248"/>
                </a:cubicBezTo>
                <a:cubicBezTo>
                  <a:pt x="4500" y="10407"/>
                  <a:pt x="4438" y="10562"/>
                  <a:pt x="4389" y="10672"/>
                </a:cubicBezTo>
                <a:cubicBezTo>
                  <a:pt x="4280" y="10915"/>
                  <a:pt x="4147" y="11354"/>
                  <a:pt x="4007" y="11934"/>
                </a:cubicBezTo>
                <a:cubicBezTo>
                  <a:pt x="3956" y="12144"/>
                  <a:pt x="3878" y="12452"/>
                  <a:pt x="3805" y="12743"/>
                </a:cubicBezTo>
                <a:cubicBezTo>
                  <a:pt x="3754" y="12961"/>
                  <a:pt x="3680" y="13255"/>
                  <a:pt x="3604" y="13543"/>
                </a:cubicBezTo>
                <a:cubicBezTo>
                  <a:pt x="3581" y="13635"/>
                  <a:pt x="3556" y="13737"/>
                  <a:pt x="3536" y="13816"/>
                </a:cubicBezTo>
                <a:cubicBezTo>
                  <a:pt x="3360" y="14498"/>
                  <a:pt x="3234" y="15044"/>
                  <a:pt x="3142" y="15548"/>
                </a:cubicBezTo>
                <a:cubicBezTo>
                  <a:pt x="3142" y="15549"/>
                  <a:pt x="3141" y="15550"/>
                  <a:pt x="3141" y="15551"/>
                </a:cubicBezTo>
                <a:cubicBezTo>
                  <a:pt x="3134" y="15593"/>
                  <a:pt x="3127" y="15642"/>
                  <a:pt x="3120" y="15685"/>
                </a:cubicBezTo>
                <a:cubicBezTo>
                  <a:pt x="3102" y="15797"/>
                  <a:pt x="3084" y="15904"/>
                  <a:pt x="3066" y="16025"/>
                </a:cubicBezTo>
                <a:cubicBezTo>
                  <a:pt x="3066" y="16029"/>
                  <a:pt x="3066" y="16031"/>
                  <a:pt x="3065" y="16035"/>
                </a:cubicBezTo>
                <a:cubicBezTo>
                  <a:pt x="3045" y="16174"/>
                  <a:pt x="3030" y="16295"/>
                  <a:pt x="3014" y="16417"/>
                </a:cubicBezTo>
                <a:cubicBezTo>
                  <a:pt x="2953" y="16958"/>
                  <a:pt x="2925" y="17512"/>
                  <a:pt x="2916" y="18208"/>
                </a:cubicBezTo>
                <a:cubicBezTo>
                  <a:pt x="2909" y="18675"/>
                  <a:pt x="2891" y="19479"/>
                  <a:pt x="2875" y="19994"/>
                </a:cubicBezTo>
                <a:lnTo>
                  <a:pt x="2846" y="20928"/>
                </a:lnTo>
                <a:lnTo>
                  <a:pt x="2866" y="20945"/>
                </a:lnTo>
                <a:lnTo>
                  <a:pt x="2869" y="20946"/>
                </a:lnTo>
                <a:lnTo>
                  <a:pt x="2951" y="21001"/>
                </a:lnTo>
                <a:cubicBezTo>
                  <a:pt x="2996" y="21032"/>
                  <a:pt x="3032" y="21048"/>
                  <a:pt x="3052" y="21049"/>
                </a:cubicBezTo>
                <a:cubicBezTo>
                  <a:pt x="3057" y="21049"/>
                  <a:pt x="3064" y="21051"/>
                  <a:pt x="3068" y="21049"/>
                </a:cubicBezTo>
                <a:cubicBezTo>
                  <a:pt x="3069" y="21049"/>
                  <a:pt x="3069" y="21049"/>
                  <a:pt x="3069" y="21049"/>
                </a:cubicBezTo>
                <a:cubicBezTo>
                  <a:pt x="3077" y="21032"/>
                  <a:pt x="3113" y="20348"/>
                  <a:pt x="3150" y="19519"/>
                </a:cubicBezTo>
                <a:cubicBezTo>
                  <a:pt x="3153" y="19442"/>
                  <a:pt x="3156" y="19389"/>
                  <a:pt x="3159" y="19332"/>
                </a:cubicBezTo>
                <a:cubicBezTo>
                  <a:pt x="3176" y="18938"/>
                  <a:pt x="3191" y="18667"/>
                  <a:pt x="3205" y="18480"/>
                </a:cubicBezTo>
                <a:cubicBezTo>
                  <a:pt x="3205" y="18478"/>
                  <a:pt x="3205" y="18476"/>
                  <a:pt x="3205" y="18473"/>
                </a:cubicBezTo>
                <a:cubicBezTo>
                  <a:pt x="3225" y="18187"/>
                  <a:pt x="3242" y="18007"/>
                  <a:pt x="3254" y="18007"/>
                </a:cubicBezTo>
                <a:cubicBezTo>
                  <a:pt x="3275" y="18007"/>
                  <a:pt x="3303" y="18314"/>
                  <a:pt x="3319" y="18731"/>
                </a:cubicBezTo>
                <a:cubicBezTo>
                  <a:pt x="3355" y="19680"/>
                  <a:pt x="3371" y="19806"/>
                  <a:pt x="3478" y="19910"/>
                </a:cubicBezTo>
                <a:cubicBezTo>
                  <a:pt x="3494" y="19926"/>
                  <a:pt x="3509" y="19951"/>
                  <a:pt x="3524" y="19974"/>
                </a:cubicBezTo>
                <a:cubicBezTo>
                  <a:pt x="3524" y="19974"/>
                  <a:pt x="3524" y="19975"/>
                  <a:pt x="3525" y="19976"/>
                </a:cubicBezTo>
                <a:cubicBezTo>
                  <a:pt x="3527" y="19979"/>
                  <a:pt x="3529" y="19981"/>
                  <a:pt x="3531" y="19984"/>
                </a:cubicBezTo>
                <a:cubicBezTo>
                  <a:pt x="3556" y="20024"/>
                  <a:pt x="3575" y="20065"/>
                  <a:pt x="3583" y="20101"/>
                </a:cubicBezTo>
                <a:cubicBezTo>
                  <a:pt x="3583" y="20103"/>
                  <a:pt x="3585" y="20107"/>
                  <a:pt x="3585" y="20109"/>
                </a:cubicBezTo>
                <a:cubicBezTo>
                  <a:pt x="3605" y="20160"/>
                  <a:pt x="3643" y="20195"/>
                  <a:pt x="3687" y="20213"/>
                </a:cubicBezTo>
                <a:cubicBezTo>
                  <a:pt x="3706" y="20216"/>
                  <a:pt x="3728" y="20219"/>
                  <a:pt x="3755" y="20219"/>
                </a:cubicBezTo>
                <a:cubicBezTo>
                  <a:pt x="3756" y="20219"/>
                  <a:pt x="3756" y="20219"/>
                  <a:pt x="3758" y="20219"/>
                </a:cubicBezTo>
                <a:cubicBezTo>
                  <a:pt x="3759" y="20219"/>
                  <a:pt x="3761" y="20218"/>
                  <a:pt x="3762" y="20218"/>
                </a:cubicBezTo>
                <a:cubicBezTo>
                  <a:pt x="3795" y="20218"/>
                  <a:pt x="3826" y="20210"/>
                  <a:pt x="3856" y="20200"/>
                </a:cubicBezTo>
                <a:cubicBezTo>
                  <a:pt x="3866" y="20196"/>
                  <a:pt x="3877" y="20193"/>
                  <a:pt x="3886" y="20189"/>
                </a:cubicBezTo>
                <a:cubicBezTo>
                  <a:pt x="3919" y="20166"/>
                  <a:pt x="3948" y="20134"/>
                  <a:pt x="3966" y="20091"/>
                </a:cubicBezTo>
                <a:cubicBezTo>
                  <a:pt x="3971" y="20079"/>
                  <a:pt x="3976" y="20061"/>
                  <a:pt x="3981" y="20045"/>
                </a:cubicBezTo>
                <a:cubicBezTo>
                  <a:pt x="3981" y="20044"/>
                  <a:pt x="3982" y="20043"/>
                  <a:pt x="3982" y="20043"/>
                </a:cubicBezTo>
                <a:cubicBezTo>
                  <a:pt x="3982" y="20041"/>
                  <a:pt x="3982" y="20038"/>
                  <a:pt x="3983" y="20037"/>
                </a:cubicBezTo>
                <a:cubicBezTo>
                  <a:pt x="3994" y="19990"/>
                  <a:pt x="4005" y="19922"/>
                  <a:pt x="4016" y="19853"/>
                </a:cubicBezTo>
                <a:cubicBezTo>
                  <a:pt x="4025" y="19797"/>
                  <a:pt x="4033" y="19731"/>
                  <a:pt x="4041" y="19661"/>
                </a:cubicBezTo>
                <a:cubicBezTo>
                  <a:pt x="4048" y="19602"/>
                  <a:pt x="4055" y="19543"/>
                  <a:pt x="4062" y="19475"/>
                </a:cubicBezTo>
                <a:cubicBezTo>
                  <a:pt x="4068" y="19409"/>
                  <a:pt x="4073" y="19333"/>
                  <a:pt x="4079" y="19259"/>
                </a:cubicBezTo>
                <a:cubicBezTo>
                  <a:pt x="4087" y="19158"/>
                  <a:pt x="4094" y="19059"/>
                  <a:pt x="4100" y="18945"/>
                </a:cubicBezTo>
                <a:cubicBezTo>
                  <a:pt x="4109" y="18775"/>
                  <a:pt x="4117" y="18591"/>
                  <a:pt x="4123" y="18397"/>
                </a:cubicBezTo>
                <a:cubicBezTo>
                  <a:pt x="4142" y="17742"/>
                  <a:pt x="4199" y="17111"/>
                  <a:pt x="4255" y="16836"/>
                </a:cubicBezTo>
                <a:cubicBezTo>
                  <a:pt x="4255" y="16833"/>
                  <a:pt x="4256" y="16828"/>
                  <a:pt x="4257" y="16825"/>
                </a:cubicBezTo>
                <a:cubicBezTo>
                  <a:pt x="4258" y="16819"/>
                  <a:pt x="4259" y="16815"/>
                  <a:pt x="4261" y="16809"/>
                </a:cubicBezTo>
                <a:cubicBezTo>
                  <a:pt x="4274" y="16747"/>
                  <a:pt x="4287" y="16712"/>
                  <a:pt x="4299" y="16695"/>
                </a:cubicBezTo>
                <a:cubicBezTo>
                  <a:pt x="4303" y="16690"/>
                  <a:pt x="4307" y="16678"/>
                  <a:pt x="4311" y="16678"/>
                </a:cubicBezTo>
                <a:cubicBezTo>
                  <a:pt x="4322" y="16678"/>
                  <a:pt x="4335" y="16728"/>
                  <a:pt x="4347" y="16801"/>
                </a:cubicBezTo>
                <a:cubicBezTo>
                  <a:pt x="4348" y="16805"/>
                  <a:pt x="4348" y="16811"/>
                  <a:pt x="4349" y="16815"/>
                </a:cubicBezTo>
                <a:cubicBezTo>
                  <a:pt x="4362" y="16886"/>
                  <a:pt x="4376" y="16980"/>
                  <a:pt x="4386" y="17086"/>
                </a:cubicBezTo>
                <a:cubicBezTo>
                  <a:pt x="4407" y="17297"/>
                  <a:pt x="4437" y="17501"/>
                  <a:pt x="4454" y="17539"/>
                </a:cubicBezTo>
                <a:cubicBezTo>
                  <a:pt x="4464" y="17562"/>
                  <a:pt x="4483" y="17708"/>
                  <a:pt x="4503" y="17886"/>
                </a:cubicBezTo>
                <a:cubicBezTo>
                  <a:pt x="4518" y="17992"/>
                  <a:pt x="4529" y="18109"/>
                  <a:pt x="4541" y="18233"/>
                </a:cubicBezTo>
                <a:cubicBezTo>
                  <a:pt x="4544" y="18271"/>
                  <a:pt x="4550" y="18303"/>
                  <a:pt x="4553" y="18341"/>
                </a:cubicBezTo>
                <a:cubicBezTo>
                  <a:pt x="4621" y="19015"/>
                  <a:pt x="4733" y="19428"/>
                  <a:pt x="4874" y="19501"/>
                </a:cubicBezTo>
                <a:cubicBezTo>
                  <a:pt x="4874" y="19501"/>
                  <a:pt x="4874" y="19501"/>
                  <a:pt x="4875" y="19501"/>
                </a:cubicBezTo>
                <a:cubicBezTo>
                  <a:pt x="4878" y="19503"/>
                  <a:pt x="4881" y="19506"/>
                  <a:pt x="4885" y="19508"/>
                </a:cubicBezTo>
                <a:cubicBezTo>
                  <a:pt x="4899" y="19513"/>
                  <a:pt x="4913" y="19514"/>
                  <a:pt x="4927" y="19515"/>
                </a:cubicBezTo>
                <a:cubicBezTo>
                  <a:pt x="4936" y="19516"/>
                  <a:pt x="4946" y="19519"/>
                  <a:pt x="4955" y="19519"/>
                </a:cubicBezTo>
                <a:cubicBezTo>
                  <a:pt x="4981" y="19518"/>
                  <a:pt x="5003" y="19511"/>
                  <a:pt x="5014" y="19497"/>
                </a:cubicBezTo>
                <a:cubicBezTo>
                  <a:pt x="5022" y="19484"/>
                  <a:pt x="5032" y="19378"/>
                  <a:pt x="5044" y="19222"/>
                </a:cubicBezTo>
                <a:cubicBezTo>
                  <a:pt x="5053" y="19077"/>
                  <a:pt x="5062" y="18890"/>
                  <a:pt x="5068" y="18687"/>
                </a:cubicBezTo>
                <a:cubicBezTo>
                  <a:pt x="5078" y="18345"/>
                  <a:pt x="5112" y="17850"/>
                  <a:pt x="5154" y="17329"/>
                </a:cubicBezTo>
                <a:cubicBezTo>
                  <a:pt x="5191" y="16844"/>
                  <a:pt x="5232" y="16376"/>
                  <a:pt x="5275" y="15976"/>
                </a:cubicBezTo>
                <a:cubicBezTo>
                  <a:pt x="5280" y="15927"/>
                  <a:pt x="5284" y="15876"/>
                  <a:pt x="5289" y="15833"/>
                </a:cubicBezTo>
                <a:cubicBezTo>
                  <a:pt x="5324" y="15516"/>
                  <a:pt x="5357" y="15253"/>
                  <a:pt x="5383" y="15118"/>
                </a:cubicBezTo>
                <a:cubicBezTo>
                  <a:pt x="5423" y="14916"/>
                  <a:pt x="5492" y="14559"/>
                  <a:pt x="5538" y="14325"/>
                </a:cubicBezTo>
                <a:cubicBezTo>
                  <a:pt x="5601" y="13999"/>
                  <a:pt x="5718" y="13578"/>
                  <a:pt x="5825" y="13255"/>
                </a:cubicBezTo>
                <a:cubicBezTo>
                  <a:pt x="5836" y="13218"/>
                  <a:pt x="5845" y="13199"/>
                  <a:pt x="5855" y="13165"/>
                </a:cubicBezTo>
                <a:cubicBezTo>
                  <a:pt x="5880" y="13087"/>
                  <a:pt x="5904" y="13017"/>
                  <a:pt x="5925" y="12961"/>
                </a:cubicBezTo>
                <a:cubicBezTo>
                  <a:pt x="5945" y="12910"/>
                  <a:pt x="5964" y="12861"/>
                  <a:pt x="5980" y="12832"/>
                </a:cubicBezTo>
                <a:cubicBezTo>
                  <a:pt x="5982" y="12828"/>
                  <a:pt x="5985" y="12821"/>
                  <a:pt x="5987" y="12817"/>
                </a:cubicBezTo>
                <a:cubicBezTo>
                  <a:pt x="6001" y="12794"/>
                  <a:pt x="6012" y="12784"/>
                  <a:pt x="6021" y="12781"/>
                </a:cubicBezTo>
                <a:cubicBezTo>
                  <a:pt x="6021" y="12781"/>
                  <a:pt x="6022" y="12780"/>
                  <a:pt x="6022" y="12780"/>
                </a:cubicBezTo>
                <a:cubicBezTo>
                  <a:pt x="6024" y="12779"/>
                  <a:pt x="6024" y="12781"/>
                  <a:pt x="6025" y="12781"/>
                </a:cubicBezTo>
                <a:cubicBezTo>
                  <a:pt x="6029" y="12780"/>
                  <a:pt x="6033" y="12779"/>
                  <a:pt x="6036" y="12783"/>
                </a:cubicBezTo>
                <a:cubicBezTo>
                  <a:pt x="6036" y="12783"/>
                  <a:pt x="6036" y="12784"/>
                  <a:pt x="6036" y="12784"/>
                </a:cubicBezTo>
                <a:cubicBezTo>
                  <a:pt x="6036" y="12784"/>
                  <a:pt x="6037" y="12784"/>
                  <a:pt x="6037" y="12784"/>
                </a:cubicBezTo>
                <a:cubicBezTo>
                  <a:pt x="6037" y="12784"/>
                  <a:pt x="6037" y="12784"/>
                  <a:pt x="6037" y="12784"/>
                </a:cubicBezTo>
                <a:cubicBezTo>
                  <a:pt x="6038" y="12785"/>
                  <a:pt x="6038" y="12789"/>
                  <a:pt x="6038" y="12790"/>
                </a:cubicBezTo>
                <a:cubicBezTo>
                  <a:pt x="6044" y="12801"/>
                  <a:pt x="6047" y="12816"/>
                  <a:pt x="6048" y="12833"/>
                </a:cubicBezTo>
                <a:cubicBezTo>
                  <a:pt x="6060" y="12942"/>
                  <a:pt x="6003" y="13192"/>
                  <a:pt x="5858" y="13673"/>
                </a:cubicBezTo>
                <a:cubicBezTo>
                  <a:pt x="5830" y="13766"/>
                  <a:pt x="5804" y="13896"/>
                  <a:pt x="5783" y="14039"/>
                </a:cubicBezTo>
                <a:cubicBezTo>
                  <a:pt x="5773" y="14124"/>
                  <a:pt x="5763" y="14209"/>
                  <a:pt x="5755" y="14302"/>
                </a:cubicBezTo>
                <a:cubicBezTo>
                  <a:pt x="5754" y="14314"/>
                  <a:pt x="5752" y="14325"/>
                  <a:pt x="5751" y="14337"/>
                </a:cubicBezTo>
                <a:cubicBezTo>
                  <a:pt x="5750" y="14341"/>
                  <a:pt x="5750" y="14344"/>
                  <a:pt x="5750" y="14348"/>
                </a:cubicBezTo>
                <a:cubicBezTo>
                  <a:pt x="5749" y="14353"/>
                  <a:pt x="5749" y="14357"/>
                  <a:pt x="5749" y="14362"/>
                </a:cubicBezTo>
                <a:cubicBezTo>
                  <a:pt x="5747" y="14377"/>
                  <a:pt x="5746" y="14393"/>
                  <a:pt x="5745" y="14408"/>
                </a:cubicBezTo>
                <a:cubicBezTo>
                  <a:pt x="5731" y="14656"/>
                  <a:pt x="5703" y="14923"/>
                  <a:pt x="5683" y="15000"/>
                </a:cubicBezTo>
                <a:cubicBezTo>
                  <a:pt x="5616" y="15265"/>
                  <a:pt x="5530" y="15955"/>
                  <a:pt x="5488" y="16500"/>
                </a:cubicBezTo>
                <a:cubicBezTo>
                  <a:pt x="5488" y="16501"/>
                  <a:pt x="5488" y="16502"/>
                  <a:pt x="5488" y="16503"/>
                </a:cubicBezTo>
                <a:cubicBezTo>
                  <a:pt x="5481" y="16626"/>
                  <a:pt x="5474" y="16751"/>
                  <a:pt x="5472" y="16864"/>
                </a:cubicBezTo>
                <a:cubicBezTo>
                  <a:pt x="5468" y="17052"/>
                  <a:pt x="5467" y="17178"/>
                  <a:pt x="5469" y="17286"/>
                </a:cubicBezTo>
                <a:cubicBezTo>
                  <a:pt x="5469" y="17286"/>
                  <a:pt x="5469" y="17288"/>
                  <a:pt x="5469" y="17289"/>
                </a:cubicBezTo>
                <a:cubicBezTo>
                  <a:pt x="5469" y="17290"/>
                  <a:pt x="5469" y="17291"/>
                  <a:pt x="5469" y="17292"/>
                </a:cubicBezTo>
                <a:cubicBezTo>
                  <a:pt x="5480" y="17493"/>
                  <a:pt x="5507" y="17654"/>
                  <a:pt x="5556" y="17804"/>
                </a:cubicBezTo>
                <a:cubicBezTo>
                  <a:pt x="5578" y="17867"/>
                  <a:pt x="5606" y="17932"/>
                  <a:pt x="5637" y="17998"/>
                </a:cubicBezTo>
                <a:cubicBezTo>
                  <a:pt x="5642" y="18008"/>
                  <a:pt x="5646" y="18018"/>
                  <a:pt x="5651" y="18028"/>
                </a:cubicBezTo>
                <a:cubicBezTo>
                  <a:pt x="5692" y="18110"/>
                  <a:pt x="5737" y="18191"/>
                  <a:pt x="5783" y="18262"/>
                </a:cubicBezTo>
                <a:cubicBezTo>
                  <a:pt x="5783" y="18263"/>
                  <a:pt x="5784" y="18263"/>
                  <a:pt x="5784" y="18264"/>
                </a:cubicBezTo>
                <a:cubicBezTo>
                  <a:pt x="5785" y="18265"/>
                  <a:pt x="5786" y="18266"/>
                  <a:pt x="5786" y="18267"/>
                </a:cubicBezTo>
                <a:cubicBezTo>
                  <a:pt x="5795" y="18280"/>
                  <a:pt x="5803" y="18288"/>
                  <a:pt x="5811" y="18300"/>
                </a:cubicBezTo>
                <a:cubicBezTo>
                  <a:pt x="5849" y="18356"/>
                  <a:pt x="5888" y="18410"/>
                  <a:pt x="5922" y="18446"/>
                </a:cubicBezTo>
                <a:cubicBezTo>
                  <a:pt x="5957" y="18483"/>
                  <a:pt x="5986" y="18504"/>
                  <a:pt x="6011" y="18512"/>
                </a:cubicBezTo>
                <a:cubicBezTo>
                  <a:pt x="6013" y="18513"/>
                  <a:pt x="6015" y="18513"/>
                  <a:pt x="6017" y="18514"/>
                </a:cubicBezTo>
                <a:cubicBezTo>
                  <a:pt x="6027" y="18515"/>
                  <a:pt x="6036" y="18513"/>
                  <a:pt x="6045" y="18509"/>
                </a:cubicBezTo>
                <a:cubicBezTo>
                  <a:pt x="6049" y="18508"/>
                  <a:pt x="6052" y="18507"/>
                  <a:pt x="6056" y="18505"/>
                </a:cubicBezTo>
                <a:cubicBezTo>
                  <a:pt x="6129" y="18464"/>
                  <a:pt x="6175" y="18255"/>
                  <a:pt x="6215" y="17854"/>
                </a:cubicBezTo>
                <a:cubicBezTo>
                  <a:pt x="6224" y="17776"/>
                  <a:pt x="6230" y="17684"/>
                  <a:pt x="6238" y="17597"/>
                </a:cubicBezTo>
                <a:cubicBezTo>
                  <a:pt x="6244" y="17525"/>
                  <a:pt x="6251" y="17459"/>
                  <a:pt x="6256" y="17377"/>
                </a:cubicBezTo>
                <a:cubicBezTo>
                  <a:pt x="6281" y="17024"/>
                  <a:pt x="6332" y="16582"/>
                  <a:pt x="6369" y="16394"/>
                </a:cubicBezTo>
                <a:cubicBezTo>
                  <a:pt x="6450" y="15993"/>
                  <a:pt x="6616" y="15039"/>
                  <a:pt x="6711" y="14438"/>
                </a:cubicBezTo>
                <a:cubicBezTo>
                  <a:pt x="6711" y="14436"/>
                  <a:pt x="6712" y="14432"/>
                  <a:pt x="6713" y="14429"/>
                </a:cubicBezTo>
                <a:cubicBezTo>
                  <a:pt x="6713" y="14428"/>
                  <a:pt x="6713" y="14426"/>
                  <a:pt x="6713" y="14425"/>
                </a:cubicBezTo>
                <a:cubicBezTo>
                  <a:pt x="6724" y="14352"/>
                  <a:pt x="6746" y="14226"/>
                  <a:pt x="6746" y="14212"/>
                </a:cubicBezTo>
                <a:cubicBezTo>
                  <a:pt x="6746" y="14212"/>
                  <a:pt x="6746" y="14210"/>
                  <a:pt x="6746" y="14210"/>
                </a:cubicBezTo>
                <a:cubicBezTo>
                  <a:pt x="6746" y="14186"/>
                  <a:pt x="6754" y="14141"/>
                  <a:pt x="6767" y="14089"/>
                </a:cubicBezTo>
                <a:cubicBezTo>
                  <a:pt x="6768" y="14084"/>
                  <a:pt x="6770" y="14077"/>
                  <a:pt x="6771" y="14071"/>
                </a:cubicBezTo>
                <a:cubicBezTo>
                  <a:pt x="6783" y="14019"/>
                  <a:pt x="6799" y="13961"/>
                  <a:pt x="6816" y="13904"/>
                </a:cubicBezTo>
                <a:cubicBezTo>
                  <a:pt x="6825" y="13875"/>
                  <a:pt x="6836" y="13830"/>
                  <a:pt x="6847" y="13794"/>
                </a:cubicBezTo>
                <a:cubicBezTo>
                  <a:pt x="6919" y="13493"/>
                  <a:pt x="7000" y="13193"/>
                  <a:pt x="7063" y="13022"/>
                </a:cubicBezTo>
                <a:cubicBezTo>
                  <a:pt x="7092" y="12944"/>
                  <a:pt x="7151" y="12681"/>
                  <a:pt x="7196" y="12437"/>
                </a:cubicBezTo>
                <a:cubicBezTo>
                  <a:pt x="7213" y="12344"/>
                  <a:pt x="7235" y="12243"/>
                  <a:pt x="7257" y="12145"/>
                </a:cubicBezTo>
                <a:cubicBezTo>
                  <a:pt x="7267" y="12103"/>
                  <a:pt x="7276" y="12058"/>
                  <a:pt x="7286" y="12020"/>
                </a:cubicBezTo>
                <a:cubicBezTo>
                  <a:pt x="7311" y="11915"/>
                  <a:pt x="7336" y="11814"/>
                  <a:pt x="7356" y="11757"/>
                </a:cubicBezTo>
                <a:cubicBezTo>
                  <a:pt x="7416" y="11578"/>
                  <a:pt x="7641" y="11089"/>
                  <a:pt x="7837" y="10698"/>
                </a:cubicBezTo>
                <a:cubicBezTo>
                  <a:pt x="7837" y="10697"/>
                  <a:pt x="7841" y="10689"/>
                  <a:pt x="7841" y="10688"/>
                </a:cubicBezTo>
                <a:cubicBezTo>
                  <a:pt x="7841" y="10672"/>
                  <a:pt x="7867" y="10616"/>
                  <a:pt x="7901" y="10551"/>
                </a:cubicBezTo>
                <a:cubicBezTo>
                  <a:pt x="7925" y="10499"/>
                  <a:pt x="7949" y="10456"/>
                  <a:pt x="7973" y="10419"/>
                </a:cubicBezTo>
                <a:cubicBezTo>
                  <a:pt x="7990" y="10390"/>
                  <a:pt x="8005" y="10356"/>
                  <a:pt x="8021" y="10323"/>
                </a:cubicBezTo>
                <a:cubicBezTo>
                  <a:pt x="8058" y="10240"/>
                  <a:pt x="8094" y="10148"/>
                  <a:pt x="8115" y="10075"/>
                </a:cubicBezTo>
                <a:cubicBezTo>
                  <a:pt x="8117" y="10068"/>
                  <a:pt x="8125" y="10052"/>
                  <a:pt x="8128" y="10043"/>
                </a:cubicBezTo>
                <a:cubicBezTo>
                  <a:pt x="8144" y="9991"/>
                  <a:pt x="8193" y="9896"/>
                  <a:pt x="8267" y="9772"/>
                </a:cubicBezTo>
                <a:cubicBezTo>
                  <a:pt x="8343" y="9645"/>
                  <a:pt x="8441" y="9494"/>
                  <a:pt x="8544" y="9346"/>
                </a:cubicBezTo>
                <a:cubicBezTo>
                  <a:pt x="8550" y="9336"/>
                  <a:pt x="8555" y="9328"/>
                  <a:pt x="8562" y="9318"/>
                </a:cubicBezTo>
                <a:cubicBezTo>
                  <a:pt x="8607" y="9254"/>
                  <a:pt x="8651" y="9195"/>
                  <a:pt x="8694" y="9138"/>
                </a:cubicBezTo>
                <a:cubicBezTo>
                  <a:pt x="8701" y="9128"/>
                  <a:pt x="8710" y="9115"/>
                  <a:pt x="8717" y="9105"/>
                </a:cubicBezTo>
                <a:cubicBezTo>
                  <a:pt x="8871" y="8898"/>
                  <a:pt x="8986" y="8767"/>
                  <a:pt x="9121" y="8653"/>
                </a:cubicBezTo>
                <a:cubicBezTo>
                  <a:pt x="9346" y="8440"/>
                  <a:pt x="9587" y="8275"/>
                  <a:pt x="9894" y="8121"/>
                </a:cubicBezTo>
                <a:cubicBezTo>
                  <a:pt x="9951" y="8092"/>
                  <a:pt x="10022" y="8066"/>
                  <a:pt x="10099" y="8040"/>
                </a:cubicBezTo>
                <a:cubicBezTo>
                  <a:pt x="10249" y="7984"/>
                  <a:pt x="10403" y="7947"/>
                  <a:pt x="10584" y="7927"/>
                </a:cubicBezTo>
                <a:cubicBezTo>
                  <a:pt x="10875" y="7879"/>
                  <a:pt x="11186" y="7858"/>
                  <a:pt x="11428" y="7879"/>
                </a:cubicBezTo>
                <a:cubicBezTo>
                  <a:pt x="11523" y="7887"/>
                  <a:pt x="11610" y="7900"/>
                  <a:pt x="11702" y="7918"/>
                </a:cubicBezTo>
                <a:cubicBezTo>
                  <a:pt x="11834" y="7932"/>
                  <a:pt x="11931" y="7956"/>
                  <a:pt x="12014" y="7989"/>
                </a:cubicBezTo>
                <a:cubicBezTo>
                  <a:pt x="12044" y="8001"/>
                  <a:pt x="12082" y="8013"/>
                  <a:pt x="12118" y="8025"/>
                </a:cubicBezTo>
                <a:cubicBezTo>
                  <a:pt x="12257" y="8065"/>
                  <a:pt x="12381" y="8099"/>
                  <a:pt x="12612" y="8170"/>
                </a:cubicBezTo>
                <a:cubicBezTo>
                  <a:pt x="12628" y="8175"/>
                  <a:pt x="12630" y="8175"/>
                  <a:pt x="12646" y="8180"/>
                </a:cubicBezTo>
                <a:cubicBezTo>
                  <a:pt x="12736" y="8209"/>
                  <a:pt x="12823" y="8245"/>
                  <a:pt x="12906" y="8286"/>
                </a:cubicBezTo>
                <a:cubicBezTo>
                  <a:pt x="13016" y="8341"/>
                  <a:pt x="13118" y="8404"/>
                  <a:pt x="13205" y="8474"/>
                </a:cubicBezTo>
                <a:cubicBezTo>
                  <a:pt x="13230" y="8493"/>
                  <a:pt x="13250" y="8509"/>
                  <a:pt x="13267" y="8525"/>
                </a:cubicBezTo>
                <a:cubicBezTo>
                  <a:pt x="13268" y="8526"/>
                  <a:pt x="13268" y="8527"/>
                  <a:pt x="13269" y="8527"/>
                </a:cubicBezTo>
                <a:cubicBezTo>
                  <a:pt x="13286" y="8543"/>
                  <a:pt x="13301" y="8561"/>
                  <a:pt x="13317" y="8578"/>
                </a:cubicBezTo>
                <a:cubicBezTo>
                  <a:pt x="13329" y="8588"/>
                  <a:pt x="13341" y="8598"/>
                  <a:pt x="13350" y="8608"/>
                </a:cubicBezTo>
                <a:cubicBezTo>
                  <a:pt x="13400" y="8666"/>
                  <a:pt x="13470" y="8715"/>
                  <a:pt x="13507" y="8715"/>
                </a:cubicBezTo>
                <a:cubicBezTo>
                  <a:pt x="13507" y="8715"/>
                  <a:pt x="13507" y="8715"/>
                  <a:pt x="13507" y="8715"/>
                </a:cubicBezTo>
                <a:cubicBezTo>
                  <a:pt x="13544" y="8715"/>
                  <a:pt x="13614" y="8764"/>
                  <a:pt x="13663" y="8825"/>
                </a:cubicBezTo>
                <a:cubicBezTo>
                  <a:pt x="13664" y="8826"/>
                  <a:pt x="13674" y="8838"/>
                  <a:pt x="13675" y="8840"/>
                </a:cubicBezTo>
                <a:cubicBezTo>
                  <a:pt x="13677" y="8843"/>
                  <a:pt x="13685" y="8848"/>
                  <a:pt x="13686" y="8850"/>
                </a:cubicBezTo>
                <a:cubicBezTo>
                  <a:pt x="13688" y="8854"/>
                  <a:pt x="13697" y="8865"/>
                  <a:pt x="13699" y="8870"/>
                </a:cubicBezTo>
                <a:cubicBezTo>
                  <a:pt x="13741" y="8921"/>
                  <a:pt x="13845" y="9049"/>
                  <a:pt x="13947" y="9174"/>
                </a:cubicBezTo>
                <a:cubicBezTo>
                  <a:pt x="13956" y="9185"/>
                  <a:pt x="13959" y="9190"/>
                  <a:pt x="13967" y="9200"/>
                </a:cubicBezTo>
                <a:cubicBezTo>
                  <a:pt x="14017" y="9260"/>
                  <a:pt x="14041" y="9290"/>
                  <a:pt x="14091" y="9350"/>
                </a:cubicBezTo>
                <a:cubicBezTo>
                  <a:pt x="14096" y="9356"/>
                  <a:pt x="14099" y="9363"/>
                  <a:pt x="14104" y="9368"/>
                </a:cubicBezTo>
                <a:cubicBezTo>
                  <a:pt x="14182" y="9466"/>
                  <a:pt x="14255" y="9562"/>
                  <a:pt x="14315" y="9649"/>
                </a:cubicBezTo>
                <a:cubicBezTo>
                  <a:pt x="14317" y="9652"/>
                  <a:pt x="14318" y="9654"/>
                  <a:pt x="14320" y="9657"/>
                </a:cubicBezTo>
                <a:cubicBezTo>
                  <a:pt x="14322" y="9660"/>
                  <a:pt x="14324" y="9662"/>
                  <a:pt x="14325" y="9665"/>
                </a:cubicBezTo>
                <a:cubicBezTo>
                  <a:pt x="14328" y="9669"/>
                  <a:pt x="14330" y="9671"/>
                  <a:pt x="14333" y="9675"/>
                </a:cubicBezTo>
                <a:cubicBezTo>
                  <a:pt x="14405" y="9779"/>
                  <a:pt x="14461" y="9867"/>
                  <a:pt x="14467" y="9900"/>
                </a:cubicBezTo>
                <a:cubicBezTo>
                  <a:pt x="14471" y="9915"/>
                  <a:pt x="14480" y="9938"/>
                  <a:pt x="14493" y="9965"/>
                </a:cubicBezTo>
                <a:cubicBezTo>
                  <a:pt x="14494" y="9967"/>
                  <a:pt x="14495" y="9970"/>
                  <a:pt x="14496" y="9972"/>
                </a:cubicBezTo>
                <a:cubicBezTo>
                  <a:pt x="14537" y="10055"/>
                  <a:pt x="14614" y="10178"/>
                  <a:pt x="14697" y="10289"/>
                </a:cubicBezTo>
                <a:cubicBezTo>
                  <a:pt x="14733" y="10338"/>
                  <a:pt x="14777" y="10406"/>
                  <a:pt x="14820" y="10472"/>
                </a:cubicBezTo>
                <a:cubicBezTo>
                  <a:pt x="14853" y="10521"/>
                  <a:pt x="14879" y="10562"/>
                  <a:pt x="14913" y="10619"/>
                </a:cubicBezTo>
                <a:cubicBezTo>
                  <a:pt x="14969" y="10709"/>
                  <a:pt x="15026" y="10801"/>
                  <a:pt x="15063" y="10873"/>
                </a:cubicBezTo>
                <a:cubicBezTo>
                  <a:pt x="15150" y="11039"/>
                  <a:pt x="15249" y="11209"/>
                  <a:pt x="15343" y="11354"/>
                </a:cubicBezTo>
                <a:cubicBezTo>
                  <a:pt x="15366" y="11390"/>
                  <a:pt x="15387" y="11422"/>
                  <a:pt x="15410" y="11455"/>
                </a:cubicBezTo>
                <a:cubicBezTo>
                  <a:pt x="15493" y="11578"/>
                  <a:pt x="15568" y="11677"/>
                  <a:pt x="15613" y="11712"/>
                </a:cubicBezTo>
                <a:cubicBezTo>
                  <a:pt x="15648" y="11741"/>
                  <a:pt x="15711" y="11877"/>
                  <a:pt x="15762" y="12024"/>
                </a:cubicBezTo>
                <a:cubicBezTo>
                  <a:pt x="15763" y="12025"/>
                  <a:pt x="15763" y="12026"/>
                  <a:pt x="15764" y="12027"/>
                </a:cubicBezTo>
                <a:cubicBezTo>
                  <a:pt x="15764" y="12028"/>
                  <a:pt x="15764" y="12029"/>
                  <a:pt x="15764" y="12030"/>
                </a:cubicBezTo>
                <a:cubicBezTo>
                  <a:pt x="15770" y="12046"/>
                  <a:pt x="15777" y="12060"/>
                  <a:pt x="15782" y="12077"/>
                </a:cubicBezTo>
                <a:cubicBezTo>
                  <a:pt x="15836" y="12245"/>
                  <a:pt x="15905" y="12398"/>
                  <a:pt x="15937" y="12416"/>
                </a:cubicBezTo>
                <a:cubicBezTo>
                  <a:pt x="15968" y="12434"/>
                  <a:pt x="16028" y="12549"/>
                  <a:pt x="16070" y="12671"/>
                </a:cubicBezTo>
                <a:cubicBezTo>
                  <a:pt x="16111" y="12793"/>
                  <a:pt x="16274" y="13102"/>
                  <a:pt x="16430" y="13358"/>
                </a:cubicBezTo>
                <a:cubicBezTo>
                  <a:pt x="16453" y="13395"/>
                  <a:pt x="16467" y="13423"/>
                  <a:pt x="16488" y="13458"/>
                </a:cubicBezTo>
                <a:cubicBezTo>
                  <a:pt x="16517" y="13505"/>
                  <a:pt x="16538" y="13541"/>
                  <a:pt x="16562" y="13584"/>
                </a:cubicBezTo>
                <a:cubicBezTo>
                  <a:pt x="16647" y="13732"/>
                  <a:pt x="16714" y="13854"/>
                  <a:pt x="16715" y="13875"/>
                </a:cubicBezTo>
                <a:cubicBezTo>
                  <a:pt x="16715" y="13875"/>
                  <a:pt x="16715" y="13875"/>
                  <a:pt x="16715" y="13875"/>
                </a:cubicBezTo>
                <a:cubicBezTo>
                  <a:pt x="16715" y="13875"/>
                  <a:pt x="16716" y="13876"/>
                  <a:pt x="16716" y="13877"/>
                </a:cubicBezTo>
                <a:cubicBezTo>
                  <a:pt x="16725" y="13889"/>
                  <a:pt x="16734" y="13899"/>
                  <a:pt x="16742" y="13907"/>
                </a:cubicBezTo>
                <a:cubicBezTo>
                  <a:pt x="16749" y="13913"/>
                  <a:pt x="16756" y="13919"/>
                  <a:pt x="16762" y="13922"/>
                </a:cubicBezTo>
                <a:cubicBezTo>
                  <a:pt x="16766" y="13924"/>
                  <a:pt x="16771" y="13929"/>
                  <a:pt x="16774" y="13929"/>
                </a:cubicBezTo>
                <a:cubicBezTo>
                  <a:pt x="16781" y="13929"/>
                  <a:pt x="16789" y="13934"/>
                  <a:pt x="16797" y="13942"/>
                </a:cubicBezTo>
                <a:cubicBezTo>
                  <a:pt x="16807" y="13950"/>
                  <a:pt x="16817" y="13963"/>
                  <a:pt x="16828" y="13979"/>
                </a:cubicBezTo>
                <a:cubicBezTo>
                  <a:pt x="16836" y="13991"/>
                  <a:pt x="16843" y="14011"/>
                  <a:pt x="16851" y="14026"/>
                </a:cubicBezTo>
                <a:cubicBezTo>
                  <a:pt x="16863" y="14049"/>
                  <a:pt x="16875" y="14069"/>
                  <a:pt x="16885" y="14097"/>
                </a:cubicBezTo>
                <a:cubicBezTo>
                  <a:pt x="16917" y="14190"/>
                  <a:pt x="17036" y="14355"/>
                  <a:pt x="17150" y="14465"/>
                </a:cubicBezTo>
                <a:cubicBezTo>
                  <a:pt x="17264" y="14574"/>
                  <a:pt x="17357" y="14696"/>
                  <a:pt x="17357" y="14735"/>
                </a:cubicBezTo>
                <a:cubicBezTo>
                  <a:pt x="17357" y="14755"/>
                  <a:pt x="17371" y="14813"/>
                  <a:pt x="17393" y="14891"/>
                </a:cubicBezTo>
                <a:cubicBezTo>
                  <a:pt x="17415" y="14968"/>
                  <a:pt x="17445" y="15064"/>
                  <a:pt x="17478" y="15162"/>
                </a:cubicBezTo>
                <a:cubicBezTo>
                  <a:pt x="17507" y="15246"/>
                  <a:pt x="17530" y="15311"/>
                  <a:pt x="17549" y="15360"/>
                </a:cubicBezTo>
                <a:cubicBezTo>
                  <a:pt x="17549" y="15360"/>
                  <a:pt x="17550" y="15360"/>
                  <a:pt x="17550" y="15360"/>
                </a:cubicBezTo>
                <a:cubicBezTo>
                  <a:pt x="17569" y="15409"/>
                  <a:pt x="17585" y="15441"/>
                  <a:pt x="17602" y="15464"/>
                </a:cubicBezTo>
                <a:cubicBezTo>
                  <a:pt x="17637" y="15510"/>
                  <a:pt x="17675" y="15514"/>
                  <a:pt x="17746" y="15514"/>
                </a:cubicBezTo>
                <a:cubicBezTo>
                  <a:pt x="17758" y="15514"/>
                  <a:pt x="17768" y="15511"/>
                  <a:pt x="17780" y="15510"/>
                </a:cubicBezTo>
                <a:cubicBezTo>
                  <a:pt x="17826" y="15505"/>
                  <a:pt x="17871" y="15493"/>
                  <a:pt x="17914" y="15473"/>
                </a:cubicBezTo>
                <a:cubicBezTo>
                  <a:pt x="17948" y="15451"/>
                  <a:pt x="17980" y="15421"/>
                  <a:pt x="18012" y="15377"/>
                </a:cubicBezTo>
                <a:cubicBezTo>
                  <a:pt x="18064" y="15304"/>
                  <a:pt x="18090" y="15243"/>
                  <a:pt x="18088" y="15175"/>
                </a:cubicBezTo>
                <a:cubicBezTo>
                  <a:pt x="18084" y="15151"/>
                  <a:pt x="18077" y="15126"/>
                  <a:pt x="18070" y="15099"/>
                </a:cubicBezTo>
                <a:cubicBezTo>
                  <a:pt x="18060" y="15067"/>
                  <a:pt x="18050" y="15034"/>
                  <a:pt x="18034" y="14998"/>
                </a:cubicBezTo>
                <a:cubicBezTo>
                  <a:pt x="18034" y="14998"/>
                  <a:pt x="18033" y="14997"/>
                  <a:pt x="18033" y="14997"/>
                </a:cubicBezTo>
                <a:cubicBezTo>
                  <a:pt x="18014" y="14956"/>
                  <a:pt x="17992" y="14915"/>
                  <a:pt x="17961" y="14864"/>
                </a:cubicBezTo>
                <a:cubicBezTo>
                  <a:pt x="17904" y="14770"/>
                  <a:pt x="17836" y="14630"/>
                  <a:pt x="17809" y="14552"/>
                </a:cubicBezTo>
                <a:cubicBezTo>
                  <a:pt x="17783" y="14474"/>
                  <a:pt x="17690" y="14283"/>
                  <a:pt x="17603" y="14127"/>
                </a:cubicBezTo>
                <a:cubicBezTo>
                  <a:pt x="17517" y="13971"/>
                  <a:pt x="17343" y="13624"/>
                  <a:pt x="17217" y="13355"/>
                </a:cubicBezTo>
                <a:cubicBezTo>
                  <a:pt x="17091" y="13086"/>
                  <a:pt x="16900" y="12703"/>
                  <a:pt x="16793" y="12505"/>
                </a:cubicBezTo>
                <a:cubicBezTo>
                  <a:pt x="16686" y="12306"/>
                  <a:pt x="16485" y="11888"/>
                  <a:pt x="16347" y="11577"/>
                </a:cubicBezTo>
                <a:cubicBezTo>
                  <a:pt x="16209" y="11265"/>
                  <a:pt x="16057" y="10963"/>
                  <a:pt x="16009" y="10906"/>
                </a:cubicBezTo>
                <a:cubicBezTo>
                  <a:pt x="15962" y="10850"/>
                  <a:pt x="15922" y="10769"/>
                  <a:pt x="15922" y="10726"/>
                </a:cubicBezTo>
                <a:cubicBezTo>
                  <a:pt x="15922" y="10683"/>
                  <a:pt x="15683" y="10289"/>
                  <a:pt x="15391" y="9851"/>
                </a:cubicBezTo>
                <a:cubicBezTo>
                  <a:pt x="15006" y="9273"/>
                  <a:pt x="14876" y="9044"/>
                  <a:pt x="14918" y="9020"/>
                </a:cubicBezTo>
                <a:cubicBezTo>
                  <a:pt x="14983" y="8983"/>
                  <a:pt x="15114" y="9121"/>
                  <a:pt x="15258" y="9378"/>
                </a:cubicBezTo>
                <a:cubicBezTo>
                  <a:pt x="15311" y="9473"/>
                  <a:pt x="15475" y="9697"/>
                  <a:pt x="15622" y="9878"/>
                </a:cubicBezTo>
                <a:cubicBezTo>
                  <a:pt x="15769" y="10059"/>
                  <a:pt x="15922" y="10298"/>
                  <a:pt x="15962" y="10410"/>
                </a:cubicBezTo>
                <a:cubicBezTo>
                  <a:pt x="16002" y="10522"/>
                  <a:pt x="16065" y="10664"/>
                  <a:pt x="16102" y="10726"/>
                </a:cubicBezTo>
                <a:cubicBezTo>
                  <a:pt x="16203" y="10893"/>
                  <a:pt x="16531" y="11292"/>
                  <a:pt x="16640" y="11379"/>
                </a:cubicBezTo>
                <a:cubicBezTo>
                  <a:pt x="16861" y="11554"/>
                  <a:pt x="17017" y="11802"/>
                  <a:pt x="17041" y="12015"/>
                </a:cubicBezTo>
                <a:cubicBezTo>
                  <a:pt x="17054" y="12131"/>
                  <a:pt x="17088" y="12255"/>
                  <a:pt x="17116" y="12291"/>
                </a:cubicBezTo>
                <a:cubicBezTo>
                  <a:pt x="17145" y="12326"/>
                  <a:pt x="17168" y="12387"/>
                  <a:pt x="17168" y="12425"/>
                </a:cubicBezTo>
                <a:cubicBezTo>
                  <a:pt x="17168" y="12463"/>
                  <a:pt x="17202" y="12539"/>
                  <a:pt x="17243" y="12595"/>
                </a:cubicBezTo>
                <a:cubicBezTo>
                  <a:pt x="17284" y="12651"/>
                  <a:pt x="17356" y="12878"/>
                  <a:pt x="17402" y="13100"/>
                </a:cubicBezTo>
                <a:cubicBezTo>
                  <a:pt x="17491" y="13522"/>
                  <a:pt x="17809" y="14300"/>
                  <a:pt x="17996" y="14552"/>
                </a:cubicBezTo>
                <a:cubicBezTo>
                  <a:pt x="18054" y="14630"/>
                  <a:pt x="18147" y="14813"/>
                  <a:pt x="18204" y="14959"/>
                </a:cubicBezTo>
                <a:cubicBezTo>
                  <a:pt x="18283" y="15166"/>
                  <a:pt x="18410" y="15372"/>
                  <a:pt x="18529" y="15510"/>
                </a:cubicBezTo>
                <a:cubicBezTo>
                  <a:pt x="18601" y="15589"/>
                  <a:pt x="18672" y="15652"/>
                  <a:pt x="18728" y="15666"/>
                </a:cubicBezTo>
                <a:cubicBezTo>
                  <a:pt x="18745" y="15670"/>
                  <a:pt x="18756" y="15671"/>
                  <a:pt x="18769" y="15674"/>
                </a:cubicBezTo>
                <a:cubicBezTo>
                  <a:pt x="18781" y="15671"/>
                  <a:pt x="18790" y="15668"/>
                  <a:pt x="18800" y="15666"/>
                </a:cubicBezTo>
                <a:cubicBezTo>
                  <a:pt x="18826" y="15651"/>
                  <a:pt x="18848" y="15623"/>
                  <a:pt x="18874" y="15574"/>
                </a:cubicBezTo>
                <a:cubicBezTo>
                  <a:pt x="18893" y="15540"/>
                  <a:pt x="18905" y="15506"/>
                  <a:pt x="18916" y="15474"/>
                </a:cubicBezTo>
                <a:cubicBezTo>
                  <a:pt x="18918" y="15462"/>
                  <a:pt x="18920" y="15456"/>
                  <a:pt x="18922" y="15443"/>
                </a:cubicBezTo>
                <a:cubicBezTo>
                  <a:pt x="18929" y="15403"/>
                  <a:pt x="18933" y="15370"/>
                  <a:pt x="18935" y="15340"/>
                </a:cubicBezTo>
                <a:cubicBezTo>
                  <a:pt x="18935" y="15333"/>
                  <a:pt x="18935" y="15325"/>
                  <a:pt x="18935" y="15318"/>
                </a:cubicBezTo>
                <a:cubicBezTo>
                  <a:pt x="18929" y="15217"/>
                  <a:pt x="18890" y="15104"/>
                  <a:pt x="18810" y="14954"/>
                </a:cubicBezTo>
                <a:cubicBezTo>
                  <a:pt x="18738" y="14818"/>
                  <a:pt x="18679" y="14684"/>
                  <a:pt x="18679" y="14656"/>
                </a:cubicBezTo>
                <a:cubicBezTo>
                  <a:pt x="18679" y="14629"/>
                  <a:pt x="18575" y="14417"/>
                  <a:pt x="18449" y="14186"/>
                </a:cubicBezTo>
                <a:cubicBezTo>
                  <a:pt x="18243" y="13810"/>
                  <a:pt x="18138" y="13565"/>
                  <a:pt x="17996" y="13137"/>
                </a:cubicBezTo>
                <a:cubicBezTo>
                  <a:pt x="17972" y="13068"/>
                  <a:pt x="17946" y="12999"/>
                  <a:pt x="17925" y="12933"/>
                </a:cubicBezTo>
                <a:cubicBezTo>
                  <a:pt x="17904" y="12868"/>
                  <a:pt x="17883" y="12808"/>
                  <a:pt x="17862" y="12747"/>
                </a:cubicBezTo>
                <a:cubicBezTo>
                  <a:pt x="17839" y="12676"/>
                  <a:pt x="17815" y="12607"/>
                  <a:pt x="17792" y="12541"/>
                </a:cubicBezTo>
                <a:cubicBezTo>
                  <a:pt x="17762" y="12461"/>
                  <a:pt x="17732" y="12382"/>
                  <a:pt x="17700" y="12305"/>
                </a:cubicBezTo>
                <a:cubicBezTo>
                  <a:pt x="17677" y="12247"/>
                  <a:pt x="17652" y="12181"/>
                  <a:pt x="17638" y="12157"/>
                </a:cubicBezTo>
                <a:cubicBezTo>
                  <a:pt x="17601" y="12091"/>
                  <a:pt x="17575" y="12028"/>
                  <a:pt x="17562" y="11983"/>
                </a:cubicBezTo>
                <a:cubicBezTo>
                  <a:pt x="17557" y="11973"/>
                  <a:pt x="17554" y="11963"/>
                  <a:pt x="17549" y="11953"/>
                </a:cubicBezTo>
                <a:cubicBezTo>
                  <a:pt x="17494" y="11835"/>
                  <a:pt x="17437" y="11718"/>
                  <a:pt x="17376" y="11605"/>
                </a:cubicBezTo>
                <a:cubicBezTo>
                  <a:pt x="17343" y="11543"/>
                  <a:pt x="17317" y="11485"/>
                  <a:pt x="17285" y="11423"/>
                </a:cubicBezTo>
                <a:cubicBezTo>
                  <a:pt x="17232" y="11325"/>
                  <a:pt x="17184" y="11226"/>
                  <a:pt x="17136" y="11126"/>
                </a:cubicBezTo>
                <a:cubicBezTo>
                  <a:pt x="17128" y="11110"/>
                  <a:pt x="17123" y="11096"/>
                  <a:pt x="17116" y="11080"/>
                </a:cubicBezTo>
                <a:cubicBezTo>
                  <a:pt x="17074" y="10993"/>
                  <a:pt x="17045" y="10925"/>
                  <a:pt x="17012" y="10849"/>
                </a:cubicBezTo>
                <a:cubicBezTo>
                  <a:pt x="16996" y="10812"/>
                  <a:pt x="16975" y="10770"/>
                  <a:pt x="16960" y="10734"/>
                </a:cubicBezTo>
                <a:cubicBezTo>
                  <a:pt x="16956" y="10724"/>
                  <a:pt x="16953" y="10716"/>
                  <a:pt x="16949" y="10706"/>
                </a:cubicBezTo>
                <a:cubicBezTo>
                  <a:pt x="16926" y="10651"/>
                  <a:pt x="16901" y="10593"/>
                  <a:pt x="16884" y="10547"/>
                </a:cubicBezTo>
                <a:cubicBezTo>
                  <a:pt x="16777" y="10277"/>
                  <a:pt x="16718" y="10079"/>
                  <a:pt x="16753" y="10047"/>
                </a:cubicBezTo>
                <a:cubicBezTo>
                  <a:pt x="16816" y="9988"/>
                  <a:pt x="17288" y="10793"/>
                  <a:pt x="17628" y="11539"/>
                </a:cubicBezTo>
                <a:cubicBezTo>
                  <a:pt x="17728" y="11759"/>
                  <a:pt x="17840" y="12019"/>
                  <a:pt x="17954" y="12288"/>
                </a:cubicBezTo>
                <a:cubicBezTo>
                  <a:pt x="18105" y="12633"/>
                  <a:pt x="18226" y="12914"/>
                  <a:pt x="18226" y="12927"/>
                </a:cubicBezTo>
                <a:cubicBezTo>
                  <a:pt x="18226" y="12945"/>
                  <a:pt x="18275" y="13069"/>
                  <a:pt x="18335" y="13203"/>
                </a:cubicBezTo>
                <a:cubicBezTo>
                  <a:pt x="18347" y="13230"/>
                  <a:pt x="18372" y="13299"/>
                  <a:pt x="18390" y="13343"/>
                </a:cubicBezTo>
                <a:cubicBezTo>
                  <a:pt x="18394" y="13352"/>
                  <a:pt x="18399" y="13364"/>
                  <a:pt x="18402" y="13370"/>
                </a:cubicBezTo>
                <a:cubicBezTo>
                  <a:pt x="18407" y="13378"/>
                  <a:pt x="18431" y="13447"/>
                  <a:pt x="18442" y="13476"/>
                </a:cubicBezTo>
                <a:cubicBezTo>
                  <a:pt x="18461" y="13526"/>
                  <a:pt x="18475" y="13561"/>
                  <a:pt x="18496" y="13618"/>
                </a:cubicBezTo>
                <a:cubicBezTo>
                  <a:pt x="18506" y="13644"/>
                  <a:pt x="18507" y="13645"/>
                  <a:pt x="18518" y="13674"/>
                </a:cubicBezTo>
                <a:cubicBezTo>
                  <a:pt x="18518" y="13674"/>
                  <a:pt x="18519" y="13674"/>
                  <a:pt x="18519" y="13675"/>
                </a:cubicBezTo>
                <a:cubicBezTo>
                  <a:pt x="18602" y="13891"/>
                  <a:pt x="18671" y="14081"/>
                  <a:pt x="18720" y="14226"/>
                </a:cubicBezTo>
                <a:cubicBezTo>
                  <a:pt x="18791" y="14436"/>
                  <a:pt x="18908" y="14736"/>
                  <a:pt x="18981" y="14891"/>
                </a:cubicBezTo>
                <a:cubicBezTo>
                  <a:pt x="19054" y="15046"/>
                  <a:pt x="19215" y="15389"/>
                  <a:pt x="19339" y="15655"/>
                </a:cubicBezTo>
                <a:cubicBezTo>
                  <a:pt x="19554" y="16112"/>
                  <a:pt x="19664" y="16244"/>
                  <a:pt x="19840" y="16251"/>
                </a:cubicBezTo>
                <a:cubicBezTo>
                  <a:pt x="19841" y="16251"/>
                  <a:pt x="19841" y="16251"/>
                  <a:pt x="19842" y="16251"/>
                </a:cubicBezTo>
                <a:cubicBezTo>
                  <a:pt x="19849" y="16251"/>
                  <a:pt x="19854" y="16248"/>
                  <a:pt x="19861" y="16247"/>
                </a:cubicBezTo>
                <a:cubicBezTo>
                  <a:pt x="19867" y="16246"/>
                  <a:pt x="19874" y="16247"/>
                  <a:pt x="19879" y="16245"/>
                </a:cubicBezTo>
                <a:cubicBezTo>
                  <a:pt x="19880" y="16245"/>
                  <a:pt x="19881" y="16245"/>
                  <a:pt x="19882" y="16245"/>
                </a:cubicBezTo>
                <a:cubicBezTo>
                  <a:pt x="19882" y="16245"/>
                  <a:pt x="19883" y="16244"/>
                  <a:pt x="19883" y="16244"/>
                </a:cubicBezTo>
                <a:cubicBezTo>
                  <a:pt x="19892" y="16240"/>
                  <a:pt x="19897" y="16230"/>
                  <a:pt x="19902" y="16222"/>
                </a:cubicBezTo>
                <a:cubicBezTo>
                  <a:pt x="19905" y="16217"/>
                  <a:pt x="19909" y="16214"/>
                  <a:pt x="19911" y="16208"/>
                </a:cubicBezTo>
                <a:cubicBezTo>
                  <a:pt x="19911" y="16207"/>
                  <a:pt x="19911" y="16207"/>
                  <a:pt x="19911" y="16207"/>
                </a:cubicBezTo>
                <a:cubicBezTo>
                  <a:pt x="19912" y="16204"/>
                  <a:pt x="19912" y="16198"/>
                  <a:pt x="19913" y="16195"/>
                </a:cubicBezTo>
                <a:cubicBezTo>
                  <a:pt x="19917" y="16179"/>
                  <a:pt x="19921" y="16162"/>
                  <a:pt x="19922" y="16137"/>
                </a:cubicBezTo>
                <a:cubicBezTo>
                  <a:pt x="19923" y="16134"/>
                  <a:pt x="19922" y="16129"/>
                  <a:pt x="19922" y="16126"/>
                </a:cubicBezTo>
                <a:cubicBezTo>
                  <a:pt x="19924" y="16096"/>
                  <a:pt x="19925" y="16061"/>
                  <a:pt x="19925" y="16014"/>
                </a:cubicBezTo>
                <a:cubicBezTo>
                  <a:pt x="19925" y="16013"/>
                  <a:pt x="19925" y="16012"/>
                  <a:pt x="19925" y="16011"/>
                </a:cubicBezTo>
                <a:cubicBezTo>
                  <a:pt x="19924" y="15963"/>
                  <a:pt x="19919" y="15919"/>
                  <a:pt x="19915" y="15874"/>
                </a:cubicBezTo>
                <a:cubicBezTo>
                  <a:pt x="19904" y="15770"/>
                  <a:pt x="19878" y="15655"/>
                  <a:pt x="19840" y="15528"/>
                </a:cubicBezTo>
                <a:cubicBezTo>
                  <a:pt x="19788" y="15372"/>
                  <a:pt x="19711" y="15184"/>
                  <a:pt x="19582" y="14902"/>
                </a:cubicBezTo>
                <a:cubicBezTo>
                  <a:pt x="19556" y="14845"/>
                  <a:pt x="19545" y="14819"/>
                  <a:pt x="19526" y="14777"/>
                </a:cubicBezTo>
                <a:cubicBezTo>
                  <a:pt x="19458" y="14627"/>
                  <a:pt x="19411" y="14522"/>
                  <a:pt x="19370" y="14430"/>
                </a:cubicBezTo>
                <a:cubicBezTo>
                  <a:pt x="19331" y="14350"/>
                  <a:pt x="19283" y="14251"/>
                  <a:pt x="19283" y="14244"/>
                </a:cubicBezTo>
                <a:cubicBezTo>
                  <a:pt x="19283" y="14240"/>
                  <a:pt x="19249" y="14162"/>
                  <a:pt x="19237" y="14129"/>
                </a:cubicBezTo>
                <a:cubicBezTo>
                  <a:pt x="19224" y="14104"/>
                  <a:pt x="19213" y="14076"/>
                  <a:pt x="19203" y="14057"/>
                </a:cubicBezTo>
                <a:cubicBezTo>
                  <a:pt x="19173" y="14002"/>
                  <a:pt x="19098" y="13816"/>
                  <a:pt x="19038" y="13645"/>
                </a:cubicBezTo>
                <a:cubicBezTo>
                  <a:pt x="18978" y="13473"/>
                  <a:pt x="18869" y="13189"/>
                  <a:pt x="18795" y="13012"/>
                </a:cubicBezTo>
                <a:cubicBezTo>
                  <a:pt x="18721" y="12836"/>
                  <a:pt x="18593" y="12508"/>
                  <a:pt x="18509" y="12285"/>
                </a:cubicBezTo>
                <a:cubicBezTo>
                  <a:pt x="18436" y="12087"/>
                  <a:pt x="18348" y="11857"/>
                  <a:pt x="18292" y="11710"/>
                </a:cubicBezTo>
                <a:cubicBezTo>
                  <a:pt x="18255" y="11636"/>
                  <a:pt x="18226" y="11563"/>
                  <a:pt x="18226" y="11538"/>
                </a:cubicBezTo>
                <a:cubicBezTo>
                  <a:pt x="18226" y="11537"/>
                  <a:pt x="18223" y="11531"/>
                  <a:pt x="18223" y="11528"/>
                </a:cubicBezTo>
                <a:cubicBezTo>
                  <a:pt x="18194" y="11453"/>
                  <a:pt x="18178" y="11407"/>
                  <a:pt x="18158" y="11353"/>
                </a:cubicBezTo>
                <a:cubicBezTo>
                  <a:pt x="18153" y="11343"/>
                  <a:pt x="18150" y="11334"/>
                  <a:pt x="18145" y="11324"/>
                </a:cubicBezTo>
                <a:cubicBezTo>
                  <a:pt x="18120" y="11274"/>
                  <a:pt x="18103" y="11223"/>
                  <a:pt x="18093" y="11177"/>
                </a:cubicBezTo>
                <a:cubicBezTo>
                  <a:pt x="18056" y="11060"/>
                  <a:pt x="18046" y="11001"/>
                  <a:pt x="18066" y="10973"/>
                </a:cubicBezTo>
                <a:cubicBezTo>
                  <a:pt x="18076" y="10957"/>
                  <a:pt x="18100" y="10975"/>
                  <a:pt x="18129" y="11005"/>
                </a:cubicBezTo>
                <a:cubicBezTo>
                  <a:pt x="18129" y="11005"/>
                  <a:pt x="18130" y="11007"/>
                  <a:pt x="18130" y="11007"/>
                </a:cubicBezTo>
                <a:cubicBezTo>
                  <a:pt x="18149" y="11016"/>
                  <a:pt x="18175" y="11050"/>
                  <a:pt x="18222" y="11117"/>
                </a:cubicBezTo>
                <a:cubicBezTo>
                  <a:pt x="18222" y="11117"/>
                  <a:pt x="18223" y="11119"/>
                  <a:pt x="18224" y="11120"/>
                </a:cubicBezTo>
                <a:cubicBezTo>
                  <a:pt x="18224" y="11121"/>
                  <a:pt x="18225" y="11121"/>
                  <a:pt x="18225" y="11122"/>
                </a:cubicBezTo>
                <a:cubicBezTo>
                  <a:pt x="18232" y="11131"/>
                  <a:pt x="18238" y="11144"/>
                  <a:pt x="18244" y="11155"/>
                </a:cubicBezTo>
                <a:cubicBezTo>
                  <a:pt x="18298" y="11239"/>
                  <a:pt x="18356" y="11350"/>
                  <a:pt x="18381" y="11423"/>
                </a:cubicBezTo>
                <a:cubicBezTo>
                  <a:pt x="18382" y="11424"/>
                  <a:pt x="18382" y="11426"/>
                  <a:pt x="18383" y="11427"/>
                </a:cubicBezTo>
                <a:cubicBezTo>
                  <a:pt x="18437" y="11527"/>
                  <a:pt x="18492" y="11628"/>
                  <a:pt x="18558" y="11753"/>
                </a:cubicBezTo>
                <a:cubicBezTo>
                  <a:pt x="18640" y="11882"/>
                  <a:pt x="18772" y="12139"/>
                  <a:pt x="18914" y="12440"/>
                </a:cubicBezTo>
                <a:cubicBezTo>
                  <a:pt x="18916" y="12445"/>
                  <a:pt x="18917" y="12446"/>
                  <a:pt x="18919" y="12450"/>
                </a:cubicBezTo>
                <a:cubicBezTo>
                  <a:pt x="18984" y="12582"/>
                  <a:pt x="19037" y="12692"/>
                  <a:pt x="19065" y="12756"/>
                </a:cubicBezTo>
                <a:cubicBezTo>
                  <a:pt x="19116" y="12875"/>
                  <a:pt x="19198" y="13054"/>
                  <a:pt x="19259" y="13180"/>
                </a:cubicBezTo>
                <a:cubicBezTo>
                  <a:pt x="19263" y="13188"/>
                  <a:pt x="19275" y="13213"/>
                  <a:pt x="19278" y="13220"/>
                </a:cubicBezTo>
                <a:cubicBezTo>
                  <a:pt x="19293" y="13251"/>
                  <a:pt x="19306" y="13287"/>
                  <a:pt x="19321" y="13321"/>
                </a:cubicBezTo>
                <a:cubicBezTo>
                  <a:pt x="19365" y="13424"/>
                  <a:pt x="19404" y="13530"/>
                  <a:pt x="19416" y="13588"/>
                </a:cubicBezTo>
                <a:cubicBezTo>
                  <a:pt x="19420" y="13609"/>
                  <a:pt x="19436" y="13659"/>
                  <a:pt x="19448" y="13699"/>
                </a:cubicBezTo>
                <a:cubicBezTo>
                  <a:pt x="19458" y="13730"/>
                  <a:pt x="19463" y="13753"/>
                  <a:pt x="19476" y="13793"/>
                </a:cubicBezTo>
                <a:cubicBezTo>
                  <a:pt x="19498" y="13854"/>
                  <a:pt x="19529" y="13941"/>
                  <a:pt x="19555" y="14014"/>
                </a:cubicBezTo>
                <a:cubicBezTo>
                  <a:pt x="19565" y="14043"/>
                  <a:pt x="19574" y="14070"/>
                  <a:pt x="19585" y="14099"/>
                </a:cubicBezTo>
                <a:cubicBezTo>
                  <a:pt x="19727" y="14469"/>
                  <a:pt x="19871" y="14872"/>
                  <a:pt x="19987" y="15219"/>
                </a:cubicBezTo>
                <a:cubicBezTo>
                  <a:pt x="20028" y="15340"/>
                  <a:pt x="20062" y="15447"/>
                  <a:pt x="20090" y="15544"/>
                </a:cubicBezTo>
                <a:cubicBezTo>
                  <a:pt x="20091" y="15545"/>
                  <a:pt x="20091" y="15547"/>
                  <a:pt x="20092" y="15548"/>
                </a:cubicBezTo>
                <a:cubicBezTo>
                  <a:pt x="20147" y="15726"/>
                  <a:pt x="20193" y="15883"/>
                  <a:pt x="20213" y="15975"/>
                </a:cubicBezTo>
                <a:cubicBezTo>
                  <a:pt x="20270" y="16241"/>
                  <a:pt x="20368" y="16516"/>
                  <a:pt x="20440" y="16653"/>
                </a:cubicBezTo>
                <a:cubicBezTo>
                  <a:pt x="20444" y="16659"/>
                  <a:pt x="20448" y="16668"/>
                  <a:pt x="20452" y="16674"/>
                </a:cubicBezTo>
                <a:cubicBezTo>
                  <a:pt x="20452" y="16675"/>
                  <a:pt x="20453" y="16675"/>
                  <a:pt x="20453" y="16676"/>
                </a:cubicBezTo>
                <a:cubicBezTo>
                  <a:pt x="20453" y="16676"/>
                  <a:pt x="20453" y="16676"/>
                  <a:pt x="20453" y="16676"/>
                </a:cubicBezTo>
                <a:cubicBezTo>
                  <a:pt x="20454" y="16678"/>
                  <a:pt x="20455" y="16678"/>
                  <a:pt x="20456" y="16679"/>
                </a:cubicBezTo>
                <a:cubicBezTo>
                  <a:pt x="20478" y="16710"/>
                  <a:pt x="20493" y="16727"/>
                  <a:pt x="20504" y="16737"/>
                </a:cubicBezTo>
                <a:cubicBezTo>
                  <a:pt x="20518" y="16742"/>
                  <a:pt x="20528" y="16730"/>
                  <a:pt x="20529" y="16688"/>
                </a:cubicBezTo>
                <a:cubicBezTo>
                  <a:pt x="20529" y="16688"/>
                  <a:pt x="20529" y="16688"/>
                  <a:pt x="20529" y="16688"/>
                </a:cubicBezTo>
                <a:cubicBezTo>
                  <a:pt x="20529" y="16684"/>
                  <a:pt x="20529" y="16680"/>
                  <a:pt x="20529" y="16676"/>
                </a:cubicBezTo>
                <a:cubicBezTo>
                  <a:pt x="20528" y="16589"/>
                  <a:pt x="20509" y="16437"/>
                  <a:pt x="20480" y="16263"/>
                </a:cubicBezTo>
                <a:cubicBezTo>
                  <a:pt x="20438" y="16033"/>
                  <a:pt x="20373" y="15745"/>
                  <a:pt x="20290" y="15424"/>
                </a:cubicBezTo>
                <a:cubicBezTo>
                  <a:pt x="20100" y="14736"/>
                  <a:pt x="19692" y="13463"/>
                  <a:pt x="19575" y="13203"/>
                </a:cubicBezTo>
                <a:cubicBezTo>
                  <a:pt x="19572" y="13196"/>
                  <a:pt x="19570" y="13190"/>
                  <a:pt x="19568" y="13184"/>
                </a:cubicBezTo>
                <a:cubicBezTo>
                  <a:pt x="19520" y="13076"/>
                  <a:pt x="19498" y="13009"/>
                  <a:pt x="19495" y="12961"/>
                </a:cubicBezTo>
                <a:cubicBezTo>
                  <a:pt x="19495" y="12960"/>
                  <a:pt x="19494" y="12960"/>
                  <a:pt x="19494" y="12959"/>
                </a:cubicBezTo>
                <a:cubicBezTo>
                  <a:pt x="19487" y="12920"/>
                  <a:pt x="19485" y="12885"/>
                  <a:pt x="19490" y="12863"/>
                </a:cubicBezTo>
                <a:cubicBezTo>
                  <a:pt x="19503" y="12813"/>
                  <a:pt x="19527" y="12818"/>
                  <a:pt x="19581" y="12890"/>
                </a:cubicBezTo>
                <a:cubicBezTo>
                  <a:pt x="19616" y="12919"/>
                  <a:pt x="19660" y="12992"/>
                  <a:pt x="19710" y="13088"/>
                </a:cubicBezTo>
                <a:cubicBezTo>
                  <a:pt x="19893" y="13397"/>
                  <a:pt x="20106" y="14001"/>
                  <a:pt x="20500" y="15345"/>
                </a:cubicBezTo>
                <a:cubicBezTo>
                  <a:pt x="20651" y="15862"/>
                  <a:pt x="20745" y="16114"/>
                  <a:pt x="20830" y="16207"/>
                </a:cubicBezTo>
                <a:cubicBezTo>
                  <a:pt x="20839" y="16217"/>
                  <a:pt x="20848" y="16223"/>
                  <a:pt x="20857" y="16229"/>
                </a:cubicBezTo>
                <a:cubicBezTo>
                  <a:pt x="20862" y="16233"/>
                  <a:pt x="20868" y="16239"/>
                  <a:pt x="20873" y="16241"/>
                </a:cubicBezTo>
                <a:cubicBezTo>
                  <a:pt x="20886" y="16248"/>
                  <a:pt x="20900" y="16252"/>
                  <a:pt x="20913" y="16252"/>
                </a:cubicBezTo>
                <a:cubicBezTo>
                  <a:pt x="20945" y="16252"/>
                  <a:pt x="20965" y="16213"/>
                  <a:pt x="20976" y="16144"/>
                </a:cubicBezTo>
                <a:cubicBezTo>
                  <a:pt x="20976" y="16137"/>
                  <a:pt x="20978" y="16133"/>
                  <a:pt x="20978" y="16126"/>
                </a:cubicBezTo>
                <a:cubicBezTo>
                  <a:pt x="20979" y="16119"/>
                  <a:pt x="20979" y="16110"/>
                  <a:pt x="20980" y="16102"/>
                </a:cubicBezTo>
                <a:cubicBezTo>
                  <a:pt x="20980" y="16088"/>
                  <a:pt x="20981" y="16070"/>
                  <a:pt x="20981" y="16056"/>
                </a:cubicBezTo>
                <a:cubicBezTo>
                  <a:pt x="20981" y="16032"/>
                  <a:pt x="20982" y="16013"/>
                  <a:pt x="20982" y="15983"/>
                </a:cubicBezTo>
                <a:cubicBezTo>
                  <a:pt x="20981" y="15712"/>
                  <a:pt x="20914" y="15245"/>
                  <a:pt x="20808" y="14736"/>
                </a:cubicBezTo>
                <a:cubicBezTo>
                  <a:pt x="20782" y="14609"/>
                  <a:pt x="20751" y="14479"/>
                  <a:pt x="20720" y="14350"/>
                </a:cubicBezTo>
                <a:cubicBezTo>
                  <a:pt x="20689" y="14220"/>
                  <a:pt x="20655" y="14089"/>
                  <a:pt x="20619" y="13957"/>
                </a:cubicBezTo>
                <a:cubicBezTo>
                  <a:pt x="20596" y="13873"/>
                  <a:pt x="20580" y="13804"/>
                  <a:pt x="20559" y="13725"/>
                </a:cubicBezTo>
                <a:cubicBezTo>
                  <a:pt x="20542" y="13665"/>
                  <a:pt x="20525" y="13605"/>
                  <a:pt x="20508" y="13547"/>
                </a:cubicBezTo>
                <a:lnTo>
                  <a:pt x="20377" y="13117"/>
                </a:lnTo>
                <a:lnTo>
                  <a:pt x="20411" y="13073"/>
                </a:lnTo>
                <a:cubicBezTo>
                  <a:pt x="20345" y="12966"/>
                  <a:pt x="20270" y="12825"/>
                  <a:pt x="20281" y="12808"/>
                </a:cubicBezTo>
                <a:cubicBezTo>
                  <a:pt x="20292" y="12793"/>
                  <a:pt x="20271" y="12701"/>
                  <a:pt x="20237" y="12603"/>
                </a:cubicBezTo>
                <a:cubicBezTo>
                  <a:pt x="20202" y="12506"/>
                  <a:pt x="20172" y="12414"/>
                  <a:pt x="20170" y="12398"/>
                </a:cubicBezTo>
                <a:cubicBezTo>
                  <a:pt x="20155" y="12269"/>
                  <a:pt x="20103" y="12115"/>
                  <a:pt x="20075" y="12115"/>
                </a:cubicBezTo>
                <a:cubicBezTo>
                  <a:pt x="20056" y="12115"/>
                  <a:pt x="20014" y="12038"/>
                  <a:pt x="19982" y="11945"/>
                </a:cubicBezTo>
                <a:cubicBezTo>
                  <a:pt x="19949" y="11851"/>
                  <a:pt x="19935" y="11775"/>
                  <a:pt x="19950" y="11775"/>
                </a:cubicBezTo>
                <a:cubicBezTo>
                  <a:pt x="19964" y="11775"/>
                  <a:pt x="19936" y="11711"/>
                  <a:pt x="19887" y="11633"/>
                </a:cubicBezTo>
                <a:cubicBezTo>
                  <a:pt x="19839" y="11555"/>
                  <a:pt x="19813" y="11492"/>
                  <a:pt x="19831" y="11492"/>
                </a:cubicBezTo>
                <a:cubicBezTo>
                  <a:pt x="19848" y="11492"/>
                  <a:pt x="19823" y="11428"/>
                  <a:pt x="19774" y="11350"/>
                </a:cubicBezTo>
                <a:cubicBezTo>
                  <a:pt x="19725" y="11272"/>
                  <a:pt x="19698" y="11209"/>
                  <a:pt x="19714" y="11209"/>
                </a:cubicBezTo>
                <a:cubicBezTo>
                  <a:pt x="19746" y="11209"/>
                  <a:pt x="19601" y="10892"/>
                  <a:pt x="19499" y="10740"/>
                </a:cubicBezTo>
                <a:cubicBezTo>
                  <a:pt x="19462" y="10683"/>
                  <a:pt x="19440" y="10616"/>
                  <a:pt x="19451" y="10591"/>
                </a:cubicBezTo>
                <a:cubicBezTo>
                  <a:pt x="19461" y="10565"/>
                  <a:pt x="19428" y="10486"/>
                  <a:pt x="19377" y="10415"/>
                </a:cubicBezTo>
                <a:cubicBezTo>
                  <a:pt x="19327" y="10344"/>
                  <a:pt x="19294" y="10266"/>
                  <a:pt x="19303" y="10243"/>
                </a:cubicBezTo>
                <a:cubicBezTo>
                  <a:pt x="19313" y="10219"/>
                  <a:pt x="19295" y="10185"/>
                  <a:pt x="19264" y="10167"/>
                </a:cubicBezTo>
                <a:cubicBezTo>
                  <a:pt x="19233" y="10149"/>
                  <a:pt x="19208" y="10097"/>
                  <a:pt x="19208" y="10051"/>
                </a:cubicBezTo>
                <a:cubicBezTo>
                  <a:pt x="19208" y="10004"/>
                  <a:pt x="19174" y="9938"/>
                  <a:pt x="19132" y="9905"/>
                </a:cubicBezTo>
                <a:cubicBezTo>
                  <a:pt x="19091" y="9872"/>
                  <a:pt x="19057" y="9810"/>
                  <a:pt x="19057" y="9769"/>
                </a:cubicBezTo>
                <a:cubicBezTo>
                  <a:pt x="19057" y="9727"/>
                  <a:pt x="19012" y="9626"/>
                  <a:pt x="18957" y="9544"/>
                </a:cubicBezTo>
                <a:cubicBezTo>
                  <a:pt x="18902" y="9462"/>
                  <a:pt x="18873" y="9395"/>
                  <a:pt x="18891" y="9394"/>
                </a:cubicBezTo>
                <a:cubicBezTo>
                  <a:pt x="18909" y="9393"/>
                  <a:pt x="18895" y="9365"/>
                  <a:pt x="18859" y="9333"/>
                </a:cubicBezTo>
                <a:cubicBezTo>
                  <a:pt x="18822" y="9302"/>
                  <a:pt x="18792" y="9242"/>
                  <a:pt x="18792" y="9200"/>
                </a:cubicBezTo>
                <a:cubicBezTo>
                  <a:pt x="18792" y="9158"/>
                  <a:pt x="18767" y="9109"/>
                  <a:pt x="18736" y="9091"/>
                </a:cubicBezTo>
                <a:cubicBezTo>
                  <a:pt x="18705" y="9073"/>
                  <a:pt x="18679" y="9022"/>
                  <a:pt x="18679" y="8978"/>
                </a:cubicBezTo>
                <a:cubicBezTo>
                  <a:pt x="18679" y="8933"/>
                  <a:pt x="18654" y="8882"/>
                  <a:pt x="18623" y="8864"/>
                </a:cubicBezTo>
                <a:cubicBezTo>
                  <a:pt x="18591" y="8846"/>
                  <a:pt x="18566" y="8793"/>
                  <a:pt x="18566" y="8746"/>
                </a:cubicBezTo>
                <a:cubicBezTo>
                  <a:pt x="18566" y="8700"/>
                  <a:pt x="18531" y="8634"/>
                  <a:pt x="18489" y="8601"/>
                </a:cubicBezTo>
                <a:cubicBezTo>
                  <a:pt x="18447" y="8567"/>
                  <a:pt x="18422" y="8516"/>
                  <a:pt x="18433" y="8489"/>
                </a:cubicBezTo>
                <a:cubicBezTo>
                  <a:pt x="18445" y="8461"/>
                  <a:pt x="18394" y="8370"/>
                  <a:pt x="18321" y="8287"/>
                </a:cubicBezTo>
                <a:cubicBezTo>
                  <a:pt x="18248" y="8203"/>
                  <a:pt x="18188" y="8101"/>
                  <a:pt x="18188" y="8060"/>
                </a:cubicBezTo>
                <a:cubicBezTo>
                  <a:pt x="18188" y="8018"/>
                  <a:pt x="18129" y="7915"/>
                  <a:pt x="18056" y="7832"/>
                </a:cubicBezTo>
                <a:cubicBezTo>
                  <a:pt x="17983" y="7749"/>
                  <a:pt x="17924" y="7653"/>
                  <a:pt x="17924" y="7618"/>
                </a:cubicBezTo>
                <a:cubicBezTo>
                  <a:pt x="17924" y="7584"/>
                  <a:pt x="17780" y="7348"/>
                  <a:pt x="17603" y="7094"/>
                </a:cubicBezTo>
                <a:cubicBezTo>
                  <a:pt x="17426" y="6841"/>
                  <a:pt x="17282" y="6618"/>
                  <a:pt x="17282" y="6598"/>
                </a:cubicBezTo>
                <a:cubicBezTo>
                  <a:pt x="17282" y="6536"/>
                  <a:pt x="16838" y="5882"/>
                  <a:pt x="16796" y="5882"/>
                </a:cubicBezTo>
                <a:cubicBezTo>
                  <a:pt x="16774" y="5882"/>
                  <a:pt x="16738" y="5830"/>
                  <a:pt x="16715" y="5767"/>
                </a:cubicBezTo>
                <a:cubicBezTo>
                  <a:pt x="16692" y="5703"/>
                  <a:pt x="16658" y="5667"/>
                  <a:pt x="16638" y="5685"/>
                </a:cubicBezTo>
                <a:cubicBezTo>
                  <a:pt x="16618" y="5704"/>
                  <a:pt x="16592" y="5681"/>
                  <a:pt x="16580" y="5635"/>
                </a:cubicBezTo>
                <a:cubicBezTo>
                  <a:pt x="16568" y="5588"/>
                  <a:pt x="16500" y="5508"/>
                  <a:pt x="16429" y="5458"/>
                </a:cubicBezTo>
                <a:cubicBezTo>
                  <a:pt x="16358" y="5407"/>
                  <a:pt x="16300" y="5342"/>
                  <a:pt x="16300" y="5312"/>
                </a:cubicBezTo>
                <a:cubicBezTo>
                  <a:pt x="16300" y="5282"/>
                  <a:pt x="16277" y="5258"/>
                  <a:pt x="16249" y="5258"/>
                </a:cubicBezTo>
                <a:cubicBezTo>
                  <a:pt x="16221" y="5258"/>
                  <a:pt x="16166" y="5204"/>
                  <a:pt x="16126" y="5138"/>
                </a:cubicBezTo>
                <a:cubicBezTo>
                  <a:pt x="16050" y="5011"/>
                  <a:pt x="15766" y="4701"/>
                  <a:pt x="15734" y="4710"/>
                </a:cubicBezTo>
                <a:cubicBezTo>
                  <a:pt x="15723" y="4713"/>
                  <a:pt x="15638" y="4637"/>
                  <a:pt x="15545" y="4540"/>
                </a:cubicBezTo>
                <a:cubicBezTo>
                  <a:pt x="15353" y="4343"/>
                  <a:pt x="14979" y="4049"/>
                  <a:pt x="14979" y="4096"/>
                </a:cubicBezTo>
                <a:cubicBezTo>
                  <a:pt x="14979" y="4113"/>
                  <a:pt x="14936" y="4085"/>
                  <a:pt x="14884" y="4034"/>
                </a:cubicBezTo>
                <a:cubicBezTo>
                  <a:pt x="14832" y="3983"/>
                  <a:pt x="14789" y="3959"/>
                  <a:pt x="14789" y="3980"/>
                </a:cubicBezTo>
                <a:cubicBezTo>
                  <a:pt x="14789" y="4002"/>
                  <a:pt x="14726" y="3961"/>
                  <a:pt x="14648" y="3889"/>
                </a:cubicBezTo>
                <a:cubicBezTo>
                  <a:pt x="14570" y="3817"/>
                  <a:pt x="14502" y="3764"/>
                  <a:pt x="14497" y="3772"/>
                </a:cubicBezTo>
                <a:cubicBezTo>
                  <a:pt x="14491" y="3780"/>
                  <a:pt x="14436" y="3747"/>
                  <a:pt x="14374" y="3699"/>
                </a:cubicBezTo>
                <a:cubicBezTo>
                  <a:pt x="14312" y="3651"/>
                  <a:pt x="14261" y="3625"/>
                  <a:pt x="14261" y="3643"/>
                </a:cubicBezTo>
                <a:cubicBezTo>
                  <a:pt x="14261" y="3660"/>
                  <a:pt x="14222" y="3635"/>
                  <a:pt x="14175" y="3588"/>
                </a:cubicBezTo>
                <a:cubicBezTo>
                  <a:pt x="14127" y="3542"/>
                  <a:pt x="14047" y="3492"/>
                  <a:pt x="13996" y="3478"/>
                </a:cubicBezTo>
                <a:cubicBezTo>
                  <a:pt x="13944" y="3463"/>
                  <a:pt x="13898" y="3447"/>
                  <a:pt x="13892" y="3441"/>
                </a:cubicBezTo>
                <a:cubicBezTo>
                  <a:pt x="13887" y="3435"/>
                  <a:pt x="13868" y="3427"/>
                  <a:pt x="13849" y="3423"/>
                </a:cubicBezTo>
                <a:cubicBezTo>
                  <a:pt x="13830" y="3419"/>
                  <a:pt x="13801" y="3397"/>
                  <a:pt x="13786" y="3373"/>
                </a:cubicBezTo>
                <a:cubicBezTo>
                  <a:pt x="13770" y="3350"/>
                  <a:pt x="13734" y="3331"/>
                  <a:pt x="13706" y="3331"/>
                </a:cubicBezTo>
                <a:cubicBezTo>
                  <a:pt x="13678" y="3331"/>
                  <a:pt x="13593" y="3293"/>
                  <a:pt x="13519" y="3246"/>
                </a:cubicBezTo>
                <a:cubicBezTo>
                  <a:pt x="13404" y="3174"/>
                  <a:pt x="13391" y="3148"/>
                  <a:pt x="13431" y="3075"/>
                </a:cubicBezTo>
                <a:cubicBezTo>
                  <a:pt x="13462" y="3018"/>
                  <a:pt x="13492" y="3008"/>
                  <a:pt x="13522" y="3044"/>
                </a:cubicBezTo>
                <a:cubicBezTo>
                  <a:pt x="13546" y="3074"/>
                  <a:pt x="13625" y="3108"/>
                  <a:pt x="13698" y="3119"/>
                </a:cubicBezTo>
                <a:cubicBezTo>
                  <a:pt x="13770" y="3130"/>
                  <a:pt x="13850" y="3158"/>
                  <a:pt x="13876" y="3182"/>
                </a:cubicBezTo>
                <a:cubicBezTo>
                  <a:pt x="13901" y="3205"/>
                  <a:pt x="13937" y="3209"/>
                  <a:pt x="13956" y="3192"/>
                </a:cubicBezTo>
                <a:cubicBezTo>
                  <a:pt x="13975" y="3174"/>
                  <a:pt x="14003" y="3187"/>
                  <a:pt x="14016" y="3220"/>
                </a:cubicBezTo>
                <a:cubicBezTo>
                  <a:pt x="14030" y="3254"/>
                  <a:pt x="14066" y="3269"/>
                  <a:pt x="14094" y="3252"/>
                </a:cubicBezTo>
                <a:cubicBezTo>
                  <a:pt x="14122" y="3236"/>
                  <a:pt x="14156" y="3249"/>
                  <a:pt x="14169" y="3281"/>
                </a:cubicBezTo>
                <a:cubicBezTo>
                  <a:pt x="14182" y="3313"/>
                  <a:pt x="14216" y="3325"/>
                  <a:pt x="14245" y="3309"/>
                </a:cubicBezTo>
                <a:cubicBezTo>
                  <a:pt x="14273" y="3293"/>
                  <a:pt x="14307" y="3305"/>
                  <a:pt x="14320" y="3337"/>
                </a:cubicBezTo>
                <a:cubicBezTo>
                  <a:pt x="14333" y="3369"/>
                  <a:pt x="14366" y="3383"/>
                  <a:pt x="14393" y="3367"/>
                </a:cubicBezTo>
                <a:cubicBezTo>
                  <a:pt x="14420" y="3352"/>
                  <a:pt x="14454" y="3356"/>
                  <a:pt x="14468" y="3378"/>
                </a:cubicBezTo>
                <a:cubicBezTo>
                  <a:pt x="14482" y="3399"/>
                  <a:pt x="14505" y="3418"/>
                  <a:pt x="14519" y="3420"/>
                </a:cubicBezTo>
                <a:cubicBezTo>
                  <a:pt x="14616" y="3439"/>
                  <a:pt x="15239" y="3859"/>
                  <a:pt x="15431" y="4035"/>
                </a:cubicBezTo>
                <a:cubicBezTo>
                  <a:pt x="15546" y="4140"/>
                  <a:pt x="15704" y="4266"/>
                  <a:pt x="15783" y="4315"/>
                </a:cubicBezTo>
                <a:cubicBezTo>
                  <a:pt x="15862" y="4364"/>
                  <a:pt x="15970" y="4455"/>
                  <a:pt x="16024" y="4518"/>
                </a:cubicBezTo>
                <a:cubicBezTo>
                  <a:pt x="16077" y="4581"/>
                  <a:pt x="16132" y="4621"/>
                  <a:pt x="16148" y="4607"/>
                </a:cubicBezTo>
                <a:cubicBezTo>
                  <a:pt x="16183" y="4574"/>
                  <a:pt x="16942" y="5681"/>
                  <a:pt x="16942" y="5764"/>
                </a:cubicBezTo>
                <a:cubicBezTo>
                  <a:pt x="16942" y="5797"/>
                  <a:pt x="16965" y="5824"/>
                  <a:pt x="16993" y="5824"/>
                </a:cubicBezTo>
                <a:cubicBezTo>
                  <a:pt x="17062" y="5824"/>
                  <a:pt x="17176" y="6020"/>
                  <a:pt x="17140" y="6078"/>
                </a:cubicBezTo>
                <a:cubicBezTo>
                  <a:pt x="17125" y="6104"/>
                  <a:pt x="17132" y="6109"/>
                  <a:pt x="17156" y="6088"/>
                </a:cubicBezTo>
                <a:cubicBezTo>
                  <a:pt x="17182" y="6066"/>
                  <a:pt x="17256" y="6132"/>
                  <a:pt x="17327" y="6239"/>
                </a:cubicBezTo>
                <a:cubicBezTo>
                  <a:pt x="17396" y="6344"/>
                  <a:pt x="17480" y="6445"/>
                  <a:pt x="17515" y="6463"/>
                </a:cubicBezTo>
                <a:cubicBezTo>
                  <a:pt x="17549" y="6482"/>
                  <a:pt x="17601" y="6570"/>
                  <a:pt x="17629" y="6657"/>
                </a:cubicBezTo>
                <a:cubicBezTo>
                  <a:pt x="17657" y="6745"/>
                  <a:pt x="17705" y="6816"/>
                  <a:pt x="17735" y="6816"/>
                </a:cubicBezTo>
                <a:cubicBezTo>
                  <a:pt x="17766" y="6816"/>
                  <a:pt x="17808" y="6872"/>
                  <a:pt x="17828" y="6940"/>
                </a:cubicBezTo>
                <a:cubicBezTo>
                  <a:pt x="17848" y="7008"/>
                  <a:pt x="17894" y="7076"/>
                  <a:pt x="17932" y="7091"/>
                </a:cubicBezTo>
                <a:cubicBezTo>
                  <a:pt x="17969" y="7105"/>
                  <a:pt x="17999" y="7158"/>
                  <a:pt x="17999" y="7208"/>
                </a:cubicBezTo>
                <a:cubicBezTo>
                  <a:pt x="17999" y="7257"/>
                  <a:pt x="18022" y="7298"/>
                  <a:pt x="18050" y="7298"/>
                </a:cubicBezTo>
                <a:cubicBezTo>
                  <a:pt x="18112" y="7298"/>
                  <a:pt x="18235" y="7492"/>
                  <a:pt x="18204" y="7539"/>
                </a:cubicBezTo>
                <a:cubicBezTo>
                  <a:pt x="18191" y="7558"/>
                  <a:pt x="18259" y="7690"/>
                  <a:pt x="18354" y="7833"/>
                </a:cubicBezTo>
                <a:cubicBezTo>
                  <a:pt x="18449" y="7975"/>
                  <a:pt x="18556" y="8159"/>
                  <a:pt x="18592" y="8240"/>
                </a:cubicBezTo>
                <a:cubicBezTo>
                  <a:pt x="18663" y="8405"/>
                  <a:pt x="18836" y="8714"/>
                  <a:pt x="18980" y="8938"/>
                </a:cubicBezTo>
                <a:cubicBezTo>
                  <a:pt x="19032" y="9018"/>
                  <a:pt x="19070" y="9100"/>
                  <a:pt x="19066" y="9122"/>
                </a:cubicBezTo>
                <a:cubicBezTo>
                  <a:pt x="19062" y="9144"/>
                  <a:pt x="19108" y="9215"/>
                  <a:pt x="19170" y="9281"/>
                </a:cubicBezTo>
                <a:cubicBezTo>
                  <a:pt x="19231" y="9347"/>
                  <a:pt x="19280" y="9419"/>
                  <a:pt x="19278" y="9441"/>
                </a:cubicBezTo>
                <a:cubicBezTo>
                  <a:pt x="19267" y="9554"/>
                  <a:pt x="19294" y="9636"/>
                  <a:pt x="19400" y="9818"/>
                </a:cubicBezTo>
                <a:cubicBezTo>
                  <a:pt x="19465" y="9928"/>
                  <a:pt x="19506" y="10018"/>
                  <a:pt x="19493" y="10018"/>
                </a:cubicBezTo>
                <a:cubicBezTo>
                  <a:pt x="19466" y="10018"/>
                  <a:pt x="19689" y="10524"/>
                  <a:pt x="19756" y="10613"/>
                </a:cubicBezTo>
                <a:cubicBezTo>
                  <a:pt x="19818" y="10697"/>
                  <a:pt x="19943" y="11004"/>
                  <a:pt x="19934" y="11051"/>
                </a:cubicBezTo>
                <a:cubicBezTo>
                  <a:pt x="19929" y="11073"/>
                  <a:pt x="19960" y="11119"/>
                  <a:pt x="20002" y="11153"/>
                </a:cubicBezTo>
                <a:cubicBezTo>
                  <a:pt x="20044" y="11186"/>
                  <a:pt x="20070" y="11234"/>
                  <a:pt x="20060" y="11259"/>
                </a:cubicBezTo>
                <a:cubicBezTo>
                  <a:pt x="20049" y="11284"/>
                  <a:pt x="20155" y="11504"/>
                  <a:pt x="20294" y="11746"/>
                </a:cubicBezTo>
                <a:cubicBezTo>
                  <a:pt x="20434" y="11989"/>
                  <a:pt x="20543" y="12190"/>
                  <a:pt x="20537" y="12193"/>
                </a:cubicBezTo>
                <a:cubicBezTo>
                  <a:pt x="20532" y="12197"/>
                  <a:pt x="20561" y="12349"/>
                  <a:pt x="20602" y="12531"/>
                </a:cubicBezTo>
                <a:lnTo>
                  <a:pt x="20679" y="12861"/>
                </a:lnTo>
                <a:lnTo>
                  <a:pt x="20672" y="12874"/>
                </a:lnTo>
                <a:cubicBezTo>
                  <a:pt x="20678" y="12886"/>
                  <a:pt x="20690" y="12937"/>
                  <a:pt x="20699" y="12967"/>
                </a:cubicBezTo>
                <a:cubicBezTo>
                  <a:pt x="20700" y="12968"/>
                  <a:pt x="20701" y="12969"/>
                  <a:pt x="20702" y="12971"/>
                </a:cubicBezTo>
                <a:cubicBezTo>
                  <a:pt x="20702" y="12972"/>
                  <a:pt x="20705" y="12988"/>
                  <a:pt x="20706" y="12990"/>
                </a:cubicBezTo>
                <a:cubicBezTo>
                  <a:pt x="20736" y="13099"/>
                  <a:pt x="20773" y="13256"/>
                  <a:pt x="20812" y="13461"/>
                </a:cubicBezTo>
                <a:cubicBezTo>
                  <a:pt x="20834" y="13579"/>
                  <a:pt x="20863" y="13710"/>
                  <a:pt x="20892" y="13836"/>
                </a:cubicBezTo>
                <a:cubicBezTo>
                  <a:pt x="20904" y="13886"/>
                  <a:pt x="20912" y="13927"/>
                  <a:pt x="20925" y="13978"/>
                </a:cubicBezTo>
                <a:cubicBezTo>
                  <a:pt x="20961" y="14118"/>
                  <a:pt x="20997" y="14243"/>
                  <a:pt x="21032" y="14355"/>
                </a:cubicBezTo>
                <a:cubicBezTo>
                  <a:pt x="21039" y="14378"/>
                  <a:pt x="21047" y="14411"/>
                  <a:pt x="21053" y="14431"/>
                </a:cubicBezTo>
                <a:cubicBezTo>
                  <a:pt x="21054" y="14432"/>
                  <a:pt x="21054" y="14432"/>
                  <a:pt x="21054" y="14433"/>
                </a:cubicBezTo>
                <a:cubicBezTo>
                  <a:pt x="21169" y="14783"/>
                  <a:pt x="21242" y="15031"/>
                  <a:pt x="21246" y="15102"/>
                </a:cubicBezTo>
                <a:cubicBezTo>
                  <a:pt x="21269" y="15185"/>
                  <a:pt x="21305" y="15290"/>
                  <a:pt x="21350" y="15394"/>
                </a:cubicBezTo>
                <a:cubicBezTo>
                  <a:pt x="21353" y="15402"/>
                  <a:pt x="21357" y="15411"/>
                  <a:pt x="21360" y="15419"/>
                </a:cubicBezTo>
                <a:cubicBezTo>
                  <a:pt x="21364" y="15426"/>
                  <a:pt x="21366" y="15432"/>
                  <a:pt x="21370" y="15439"/>
                </a:cubicBezTo>
                <a:cubicBezTo>
                  <a:pt x="21384" y="15468"/>
                  <a:pt x="21398" y="15490"/>
                  <a:pt x="21413" y="15516"/>
                </a:cubicBezTo>
                <a:cubicBezTo>
                  <a:pt x="21463" y="15605"/>
                  <a:pt x="21510" y="15672"/>
                  <a:pt x="21539" y="15672"/>
                </a:cubicBezTo>
                <a:cubicBezTo>
                  <a:pt x="21545" y="15671"/>
                  <a:pt x="21551" y="15670"/>
                  <a:pt x="21556" y="15666"/>
                </a:cubicBezTo>
                <a:cubicBezTo>
                  <a:pt x="21556" y="15666"/>
                  <a:pt x="21557" y="15666"/>
                  <a:pt x="21557" y="15666"/>
                </a:cubicBezTo>
                <a:cubicBezTo>
                  <a:pt x="21584" y="15641"/>
                  <a:pt x="21597" y="15560"/>
                  <a:pt x="21596" y="15431"/>
                </a:cubicBezTo>
                <a:cubicBezTo>
                  <a:pt x="21596" y="15389"/>
                  <a:pt x="21594" y="15340"/>
                  <a:pt x="21590" y="15287"/>
                </a:cubicBezTo>
                <a:cubicBezTo>
                  <a:pt x="21576" y="15152"/>
                  <a:pt x="21553" y="14975"/>
                  <a:pt x="21519" y="14738"/>
                </a:cubicBezTo>
                <a:cubicBezTo>
                  <a:pt x="21502" y="14621"/>
                  <a:pt x="21487" y="14497"/>
                  <a:pt x="21471" y="14375"/>
                </a:cubicBezTo>
                <a:cubicBezTo>
                  <a:pt x="21451" y="14224"/>
                  <a:pt x="21436" y="14085"/>
                  <a:pt x="21421" y="13931"/>
                </a:cubicBezTo>
                <a:cubicBezTo>
                  <a:pt x="21406" y="13799"/>
                  <a:pt x="21386" y="13635"/>
                  <a:pt x="21381" y="13560"/>
                </a:cubicBezTo>
                <a:cubicBezTo>
                  <a:pt x="21375" y="13462"/>
                  <a:pt x="21358" y="13322"/>
                  <a:pt x="21337" y="13180"/>
                </a:cubicBezTo>
                <a:cubicBezTo>
                  <a:pt x="21319" y="13056"/>
                  <a:pt x="21300" y="12949"/>
                  <a:pt x="21281" y="12850"/>
                </a:cubicBezTo>
                <a:cubicBezTo>
                  <a:pt x="21270" y="12794"/>
                  <a:pt x="21261" y="12731"/>
                  <a:pt x="21250" y="12682"/>
                </a:cubicBezTo>
                <a:cubicBezTo>
                  <a:pt x="21244" y="12654"/>
                  <a:pt x="21236" y="12611"/>
                  <a:pt x="21230" y="12579"/>
                </a:cubicBezTo>
                <a:cubicBezTo>
                  <a:pt x="21226" y="12567"/>
                  <a:pt x="21222" y="12548"/>
                  <a:pt x="21219" y="12537"/>
                </a:cubicBezTo>
                <a:cubicBezTo>
                  <a:pt x="21206" y="12501"/>
                  <a:pt x="21182" y="12362"/>
                  <a:pt x="21155" y="12192"/>
                </a:cubicBezTo>
                <a:cubicBezTo>
                  <a:pt x="21154" y="12190"/>
                  <a:pt x="21154" y="12189"/>
                  <a:pt x="21154" y="12187"/>
                </a:cubicBezTo>
                <a:cubicBezTo>
                  <a:pt x="21123" y="12009"/>
                  <a:pt x="21095" y="11829"/>
                  <a:pt x="21078" y="11690"/>
                </a:cubicBezTo>
                <a:cubicBezTo>
                  <a:pt x="21060" y="11555"/>
                  <a:pt x="21035" y="11398"/>
                  <a:pt x="21007" y="11249"/>
                </a:cubicBezTo>
                <a:cubicBezTo>
                  <a:pt x="21005" y="11240"/>
                  <a:pt x="21003" y="11230"/>
                  <a:pt x="21001" y="11221"/>
                </a:cubicBezTo>
                <a:cubicBezTo>
                  <a:pt x="20980" y="11116"/>
                  <a:pt x="20953" y="11008"/>
                  <a:pt x="20925" y="10899"/>
                </a:cubicBezTo>
                <a:cubicBezTo>
                  <a:pt x="20889" y="10764"/>
                  <a:pt x="20848" y="10624"/>
                  <a:pt x="20800" y="10473"/>
                </a:cubicBezTo>
                <a:cubicBezTo>
                  <a:pt x="20799" y="10470"/>
                  <a:pt x="20798" y="10467"/>
                  <a:pt x="20797" y="10464"/>
                </a:cubicBezTo>
                <a:cubicBezTo>
                  <a:pt x="20797" y="10464"/>
                  <a:pt x="20797" y="10463"/>
                  <a:pt x="20797" y="10463"/>
                </a:cubicBezTo>
                <a:cubicBezTo>
                  <a:pt x="20696" y="10163"/>
                  <a:pt x="20557" y="9770"/>
                  <a:pt x="20419" y="9388"/>
                </a:cubicBezTo>
                <a:cubicBezTo>
                  <a:pt x="20398" y="9331"/>
                  <a:pt x="20382" y="9290"/>
                  <a:pt x="20362" y="9235"/>
                </a:cubicBezTo>
                <a:cubicBezTo>
                  <a:pt x="20244" y="8921"/>
                  <a:pt x="20127" y="8611"/>
                  <a:pt x="20025" y="8356"/>
                </a:cubicBezTo>
                <a:cubicBezTo>
                  <a:pt x="19638" y="7418"/>
                  <a:pt x="19335" y="6813"/>
                  <a:pt x="18790" y="5894"/>
                </a:cubicBezTo>
                <a:cubicBezTo>
                  <a:pt x="18729" y="5791"/>
                  <a:pt x="18679" y="5684"/>
                  <a:pt x="18679" y="5656"/>
                </a:cubicBezTo>
                <a:cubicBezTo>
                  <a:pt x="18679" y="5589"/>
                  <a:pt x="18224" y="4903"/>
                  <a:pt x="17965" y="4578"/>
                </a:cubicBezTo>
                <a:cubicBezTo>
                  <a:pt x="17536" y="4042"/>
                  <a:pt x="17325" y="3743"/>
                  <a:pt x="17105" y="3360"/>
                </a:cubicBezTo>
                <a:cubicBezTo>
                  <a:pt x="17079" y="3313"/>
                  <a:pt x="17053" y="3271"/>
                  <a:pt x="17027" y="3228"/>
                </a:cubicBezTo>
                <a:cubicBezTo>
                  <a:pt x="17011" y="3203"/>
                  <a:pt x="16995" y="3178"/>
                  <a:pt x="16979" y="3154"/>
                </a:cubicBezTo>
                <a:cubicBezTo>
                  <a:pt x="16914" y="3055"/>
                  <a:pt x="16851" y="2960"/>
                  <a:pt x="16789" y="2872"/>
                </a:cubicBezTo>
                <a:cubicBezTo>
                  <a:pt x="16717" y="2770"/>
                  <a:pt x="16646" y="2675"/>
                  <a:pt x="16575" y="2585"/>
                </a:cubicBezTo>
                <a:cubicBezTo>
                  <a:pt x="16448" y="2425"/>
                  <a:pt x="16318" y="2280"/>
                  <a:pt x="16177" y="2141"/>
                </a:cubicBezTo>
                <a:cubicBezTo>
                  <a:pt x="16148" y="2113"/>
                  <a:pt x="16119" y="2084"/>
                  <a:pt x="16089" y="2056"/>
                </a:cubicBezTo>
                <a:cubicBezTo>
                  <a:pt x="15988" y="1963"/>
                  <a:pt x="15879" y="1867"/>
                  <a:pt x="15758" y="1768"/>
                </a:cubicBezTo>
                <a:cubicBezTo>
                  <a:pt x="15729" y="1744"/>
                  <a:pt x="15701" y="1721"/>
                  <a:pt x="15671" y="1696"/>
                </a:cubicBezTo>
                <a:cubicBezTo>
                  <a:pt x="15554" y="1602"/>
                  <a:pt x="15447" y="1520"/>
                  <a:pt x="15345" y="1444"/>
                </a:cubicBezTo>
                <a:cubicBezTo>
                  <a:pt x="15335" y="1437"/>
                  <a:pt x="15328" y="1430"/>
                  <a:pt x="15318" y="1422"/>
                </a:cubicBezTo>
                <a:cubicBezTo>
                  <a:pt x="15275" y="1390"/>
                  <a:pt x="15242" y="1368"/>
                  <a:pt x="15203" y="1339"/>
                </a:cubicBezTo>
                <a:cubicBezTo>
                  <a:pt x="14829" y="1075"/>
                  <a:pt x="14504" y="904"/>
                  <a:pt x="13997" y="695"/>
                </a:cubicBezTo>
                <a:cubicBezTo>
                  <a:pt x="13331" y="419"/>
                  <a:pt x="12962" y="286"/>
                  <a:pt x="12512" y="199"/>
                </a:cubicBezTo>
                <a:cubicBezTo>
                  <a:pt x="12511" y="198"/>
                  <a:pt x="12511" y="198"/>
                  <a:pt x="12510" y="197"/>
                </a:cubicBezTo>
                <a:cubicBezTo>
                  <a:pt x="12510" y="197"/>
                  <a:pt x="12509" y="197"/>
                  <a:pt x="12509" y="197"/>
                </a:cubicBezTo>
                <a:cubicBezTo>
                  <a:pt x="12498" y="195"/>
                  <a:pt x="12485" y="193"/>
                  <a:pt x="12473" y="191"/>
                </a:cubicBezTo>
                <a:cubicBezTo>
                  <a:pt x="12395" y="177"/>
                  <a:pt x="12316" y="163"/>
                  <a:pt x="12232" y="150"/>
                </a:cubicBezTo>
                <a:cubicBezTo>
                  <a:pt x="12230" y="150"/>
                  <a:pt x="12227" y="150"/>
                  <a:pt x="12225" y="150"/>
                </a:cubicBezTo>
                <a:cubicBezTo>
                  <a:pt x="12026" y="120"/>
                  <a:pt x="11801" y="95"/>
                  <a:pt x="11526" y="68"/>
                </a:cubicBezTo>
                <a:cubicBezTo>
                  <a:pt x="11112" y="27"/>
                  <a:pt x="10849" y="5"/>
                  <a:pt x="10636" y="1"/>
                </a:cubicBezTo>
                <a:close/>
                <a:moveTo>
                  <a:pt x="7873" y="5815"/>
                </a:moveTo>
                <a:cubicBezTo>
                  <a:pt x="7882" y="5814"/>
                  <a:pt x="7888" y="5816"/>
                  <a:pt x="7891" y="5821"/>
                </a:cubicBezTo>
                <a:cubicBezTo>
                  <a:pt x="7945" y="5901"/>
                  <a:pt x="7896" y="5971"/>
                  <a:pt x="7624" y="6198"/>
                </a:cubicBezTo>
                <a:cubicBezTo>
                  <a:pt x="7294" y="6474"/>
                  <a:pt x="6968" y="6900"/>
                  <a:pt x="6804" y="7271"/>
                </a:cubicBezTo>
                <a:cubicBezTo>
                  <a:pt x="6732" y="7433"/>
                  <a:pt x="6558" y="7772"/>
                  <a:pt x="6417" y="8024"/>
                </a:cubicBezTo>
                <a:cubicBezTo>
                  <a:pt x="6276" y="8275"/>
                  <a:pt x="6110" y="8585"/>
                  <a:pt x="6048" y="8713"/>
                </a:cubicBezTo>
                <a:cubicBezTo>
                  <a:pt x="5985" y="8840"/>
                  <a:pt x="5826" y="9140"/>
                  <a:pt x="5694" y="9378"/>
                </a:cubicBezTo>
                <a:cubicBezTo>
                  <a:pt x="5562" y="9616"/>
                  <a:pt x="5411" y="9915"/>
                  <a:pt x="5357" y="10042"/>
                </a:cubicBezTo>
                <a:cubicBezTo>
                  <a:pt x="5303" y="10169"/>
                  <a:pt x="5217" y="10343"/>
                  <a:pt x="5166" y="10428"/>
                </a:cubicBezTo>
                <a:cubicBezTo>
                  <a:pt x="5114" y="10513"/>
                  <a:pt x="5037" y="10669"/>
                  <a:pt x="4994" y="10775"/>
                </a:cubicBezTo>
                <a:cubicBezTo>
                  <a:pt x="4950" y="10881"/>
                  <a:pt x="4871" y="11067"/>
                  <a:pt x="4817" y="11187"/>
                </a:cubicBezTo>
                <a:cubicBezTo>
                  <a:pt x="4763" y="11308"/>
                  <a:pt x="4655" y="11623"/>
                  <a:pt x="4577" y="11888"/>
                </a:cubicBezTo>
                <a:cubicBezTo>
                  <a:pt x="4499" y="12153"/>
                  <a:pt x="4404" y="12472"/>
                  <a:pt x="4364" y="12596"/>
                </a:cubicBezTo>
                <a:cubicBezTo>
                  <a:pt x="4265" y="12911"/>
                  <a:pt x="4121" y="13169"/>
                  <a:pt x="4089" y="13091"/>
                </a:cubicBezTo>
                <a:cubicBezTo>
                  <a:pt x="4075" y="13056"/>
                  <a:pt x="4099" y="12879"/>
                  <a:pt x="4142" y="12699"/>
                </a:cubicBezTo>
                <a:cubicBezTo>
                  <a:pt x="4186" y="12518"/>
                  <a:pt x="4287" y="12093"/>
                  <a:pt x="4366" y="11755"/>
                </a:cubicBezTo>
                <a:cubicBezTo>
                  <a:pt x="4446" y="11417"/>
                  <a:pt x="4567" y="11009"/>
                  <a:pt x="4634" y="10848"/>
                </a:cubicBezTo>
                <a:cubicBezTo>
                  <a:pt x="4701" y="10687"/>
                  <a:pt x="4820" y="10391"/>
                  <a:pt x="4898" y="10188"/>
                </a:cubicBezTo>
                <a:cubicBezTo>
                  <a:pt x="5047" y="9799"/>
                  <a:pt x="5266" y="9288"/>
                  <a:pt x="5565" y="8630"/>
                </a:cubicBezTo>
                <a:cubicBezTo>
                  <a:pt x="5830" y="8047"/>
                  <a:pt x="6466" y="7125"/>
                  <a:pt x="6856" y="6760"/>
                </a:cubicBezTo>
                <a:cubicBezTo>
                  <a:pt x="6889" y="6728"/>
                  <a:pt x="6930" y="6672"/>
                  <a:pt x="6946" y="6634"/>
                </a:cubicBezTo>
                <a:cubicBezTo>
                  <a:pt x="7022" y="6455"/>
                  <a:pt x="7741" y="5829"/>
                  <a:pt x="7873" y="5815"/>
                </a:cubicBezTo>
                <a:close/>
              </a:path>
            </a:pathLst>
          </a:custGeom>
          <a:ln w="12700">
            <a:miter lim="400000"/>
          </a:ln>
        </p:spPr>
      </p:pic>
      <p:sp>
        <p:nvSpPr>
          <p:cNvPr id="250" name="junio, 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junio, 2020</a:t>
            </a:r>
          </a:p>
        </p:txBody>
      </p:sp>
      <p:sp>
        <p:nvSpPr>
          <p:cNvPr id="251" name="La primera mención de la palabra pacto esta en Genesis 6:18…"/>
          <p:cNvSpPr txBox="1"/>
          <p:nvPr>
            <p:ph type="body" idx="1"/>
          </p:nvPr>
        </p:nvSpPr>
        <p:spPr>
          <a:xfrm>
            <a:off x="571500" y="3201599"/>
            <a:ext cx="23241001" cy="9074224"/>
          </a:xfrm>
          <a:prstGeom prst="rect">
            <a:avLst/>
          </a:prstGeom>
        </p:spPr>
        <p:txBody>
          <a:bodyPr lIns="12700" tIns="12700" rIns="12700" bIns="12700"/>
          <a:lstStyle/>
          <a:p>
            <a:pPr marL="196595" indent="-196595" defTabSz="914400">
              <a:spcBef>
                <a:spcPts val="1500"/>
              </a:spcBef>
              <a:defRPr spc="-56" sz="5633"/>
            </a:pPr>
            <a:r>
              <a:t> La primera mención de la palabra pacto esta en Genesis 6:18</a:t>
            </a:r>
          </a:p>
          <a:p>
            <a:pPr marL="196595" indent="-196595" defTabSz="914400">
              <a:spcBef>
                <a:spcPts val="1500"/>
              </a:spcBef>
              <a:defRPr spc="-56" sz="5633"/>
            </a:pPr>
            <a:r>
              <a:t> El pacto es a Noé, sus descendientes y a todo ser viviente (Gen 9:9-10)</a:t>
            </a:r>
          </a:p>
          <a:p>
            <a:pPr lvl="1" marL="393191" indent="-196595" defTabSz="914400">
              <a:spcBef>
                <a:spcPts val="1500"/>
              </a:spcBef>
              <a:defRPr spc="-56" sz="5633"/>
            </a:pPr>
            <a:r>
              <a:t> No hubo negociaciones</a:t>
            </a:r>
          </a:p>
          <a:p>
            <a:pPr lvl="1" marL="393191" indent="-196595" defTabSz="914400">
              <a:spcBef>
                <a:spcPts val="1500"/>
              </a:spcBef>
              <a:defRPr spc="-56" sz="5633"/>
            </a:pPr>
            <a:r>
              <a:t> Universal</a:t>
            </a:r>
          </a:p>
          <a:p>
            <a:pPr lvl="1" marL="393191" indent="-196595" defTabSz="914400">
              <a:spcBef>
                <a:spcPts val="1500"/>
              </a:spcBef>
              <a:defRPr spc="-56" sz="5633"/>
            </a:pPr>
            <a:r>
              <a:t> Incondicional</a:t>
            </a:r>
          </a:p>
          <a:p>
            <a:pPr lvl="1" marL="393191" indent="-196595" defTabSz="914400">
              <a:spcBef>
                <a:spcPts val="1500"/>
              </a:spcBef>
              <a:defRPr spc="-56" sz="5633"/>
            </a:pPr>
            <a:r>
              <a:t> Tenia una señal del pacto para recordarle a Dios de su pacto a todo ser viviente</a:t>
            </a:r>
          </a:p>
          <a:p>
            <a:pPr lvl="1" marL="393191" indent="-196595" defTabSz="914400">
              <a:spcBef>
                <a:spcPts val="1500"/>
              </a:spcBef>
              <a:defRPr spc="-56" sz="5633"/>
            </a:pPr>
            <a:r>
              <a:t> Eterno</a:t>
            </a:r>
          </a:p>
          <a:p>
            <a:pPr lvl="1" marL="393191" indent="-196595" defTabSz="914400">
              <a:spcBef>
                <a:spcPts val="1500"/>
              </a:spcBef>
              <a:defRPr spc="-56" sz="5633"/>
            </a:pPr>
            <a:r>
              <a:t> El pacto Noahico establece un patrón para los pactos siguientes pactos que Dios hace con el hombre</a:t>
            </a:r>
          </a:p>
        </p:txBody>
      </p:sp>
      <p:sp>
        <p:nvSpPr>
          <p:cNvPr id="252" name="Estableciendo el Significado de Pactos"/>
          <p:cNvSpPr txBox="1"/>
          <p:nvPr>
            <p:ph type="title"/>
          </p:nvPr>
        </p:nvSpPr>
        <p:spPr>
          <a:prstGeom prst="rect">
            <a:avLst/>
          </a:prstGeom>
        </p:spPr>
        <p:txBody>
          <a:bodyPr/>
          <a:lstStyle>
            <a:lvl1pPr defTabSz="800735">
              <a:defRPr spc="-232" sz="11640"/>
            </a:lvl1pPr>
          </a:lstStyle>
          <a:p>
            <a:pPr/>
            <a:r>
              <a:t>Estableciendo el Significado de Pactos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51">
                                            <p:txEl>
                                              <p:pRg st="5" end="5"/>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2" presetID="22" grpId="2" fill="hold">
                                  <p:stCondLst>
                                    <p:cond delay="0"/>
                                  </p:stCondLst>
                                  <p:iterate type="el" backwards="0">
                                    <p:tmAbs val="0"/>
                                  </p:iterate>
                                  <p:childTnLst>
                                    <p:set>
                                      <p:cBhvr>
                                        <p:cTn id="21" fill="hold"/>
                                        <p:tgtEl>
                                          <p:spTgt spid="249"/>
                                        </p:tgtEl>
                                        <p:attrNameLst>
                                          <p:attrName>style.visibility</p:attrName>
                                        </p:attrNameLst>
                                      </p:cBhvr>
                                      <p:to>
                                        <p:strVal val="visible"/>
                                      </p:to>
                                    </p:set>
                                    <p:animEffect filter="wipe(right)" transition="in">
                                      <p:cBhvr>
                                        <p:cTn id="22" dur="1000"/>
                                        <p:tgtEl>
                                          <p:spTgt spid="249"/>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25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5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9" grpId="2"/>
      <p:bldP build="p" bldLvl="5" animBg="1" rev="0" advAuto="0" spid="251" grpId="1"/>
    </p:bldLst>
  </p:timing>
</p:sld>
</file>

<file path=ppt/theme/theme1.xml><?xml version="1.0" encoding="utf-8"?>
<a:theme xmlns:a="http://schemas.openxmlformats.org/drawingml/2006/main" xmlns:r="http://schemas.openxmlformats.org/officeDocument/2006/relationships" name="28_Academy">
  <a:themeElements>
    <a:clrScheme name="28_Academy">
      <a:dk1>
        <a:srgbClr val="000000"/>
      </a:dk1>
      <a:lt1>
        <a:srgbClr val="000034"/>
      </a:lt1>
      <a:dk2>
        <a:srgbClr val="555952"/>
      </a:dk2>
      <a:lt2>
        <a:srgbClr val="D6DCCF"/>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Founders Grotesk Semibold"/>
        <a:ea typeface="Founders Grotesk Semibold"/>
        <a:cs typeface="Founders Grotesk Semibold"/>
      </a:majorFont>
      <a:minorFont>
        <a:latin typeface="Founders Grotesk Semibold"/>
        <a:ea typeface="Founders Grotesk Semibold"/>
        <a:cs typeface="Founders Grotesk Semibold"/>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2304"/>
            <a:satOff val="23749"/>
            <a:lumOff val="-45745"/>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all" i="0" spc="156" strike="noStrike" sz="2600" u="none" kumimoji="0" normalizeH="0">
            <a:ln>
              <a:noFill/>
            </a:ln>
            <a:solidFill>
              <a:srgbClr val="FFFFFF"/>
            </a:solidFill>
            <a:effectLst/>
            <a:uFillTx/>
            <a:latin typeface="Founders Grotesk Condensed"/>
            <a:ea typeface="Founders Grotesk Condensed"/>
            <a:cs typeface="Founders Grotesk Condensed"/>
            <a:sym typeface="Founders Grotesk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143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8_Academy">
  <a:themeElements>
    <a:clrScheme name="28_Academy">
      <a:dk1>
        <a:srgbClr val="000000"/>
      </a:dk1>
      <a:lt1>
        <a:srgbClr val="FFFFFF"/>
      </a:lt1>
      <a:dk2>
        <a:srgbClr val="555952"/>
      </a:dk2>
      <a:lt2>
        <a:srgbClr val="D6DCCF"/>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Founders Grotesk Semibold"/>
        <a:ea typeface="Founders Grotesk Semibold"/>
        <a:cs typeface="Founders Grotesk Semibold"/>
      </a:majorFont>
      <a:minorFont>
        <a:latin typeface="Founders Grotesk Semibold"/>
        <a:ea typeface="Founders Grotesk Semibold"/>
        <a:cs typeface="Founders Grotesk Semibold"/>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2304"/>
            <a:satOff val="23749"/>
            <a:lumOff val="-45745"/>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all" i="0" spc="156" strike="noStrike" sz="2600" u="none" kumimoji="0" normalizeH="0">
            <a:ln>
              <a:noFill/>
            </a:ln>
            <a:solidFill>
              <a:srgbClr val="FFFFFF"/>
            </a:solidFill>
            <a:effectLst/>
            <a:uFillTx/>
            <a:latin typeface="Founders Grotesk Condensed"/>
            <a:ea typeface="Founders Grotesk Condensed"/>
            <a:cs typeface="Founders Grotesk Condensed"/>
            <a:sym typeface="Founders Grotesk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143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